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Poppins Bold" charset="1" panose="00000800000000000000"/>
      <p:regular r:id="rId40"/>
    </p:embeddedFont>
    <p:embeddedFont>
      <p:font typeface="Open Sans" charset="1" panose="00000000000000000000"/>
      <p:regular r:id="rId41"/>
    </p:embeddedFont>
    <p:embeddedFont>
      <p:font typeface="Disket Mono Bold" charset="1" panose="020B0509050000020004"/>
      <p:regular r:id="rId42"/>
    </p:embeddedFont>
    <p:embeddedFont>
      <p:font typeface="Open Sans Bold"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gif" Type="http://schemas.openxmlformats.org/officeDocument/2006/relationships/image"/><Relationship Id="rId11" Target="../media/image56.gif" Type="http://schemas.openxmlformats.org/officeDocument/2006/relationships/image"/><Relationship Id="rId12" Target="../media/image76.gif"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gif"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6.gif" Type="http://schemas.openxmlformats.org/officeDocument/2006/relationships/image"/><Relationship Id="rId9" Target="../media/image7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6.gif" Type="http://schemas.openxmlformats.org/officeDocument/2006/relationships/image"/><Relationship Id="rId9" Target="../media/image7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6.gif" Type="http://schemas.openxmlformats.org/officeDocument/2006/relationships/image"/><Relationship Id="rId9" Target="../media/image7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56.gif"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gif" Type="http://schemas.openxmlformats.org/officeDocument/2006/relationships/image"/><Relationship Id="rId2" Target="../media/image17.png" Type="http://schemas.openxmlformats.org/officeDocument/2006/relationships/image"/><Relationship Id="rId20" Target="../media/image57.png" Type="http://schemas.openxmlformats.org/officeDocument/2006/relationships/image"/><Relationship Id="rId21" Target="../media/image58.sv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5.svg" Type="http://schemas.openxmlformats.org/officeDocument/2006/relationships/image"/><Relationship Id="rId11" Target="../media/image96.pn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14" Target="../media/image97.gif" Type="http://schemas.openxmlformats.org/officeDocument/2006/relationships/image"/><Relationship Id="rId15" Target="../media/image98.png" Type="http://schemas.openxmlformats.org/officeDocument/2006/relationships/image"/><Relationship Id="rId16" Target="../media/image99.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3.gif" Type="http://schemas.openxmlformats.org/officeDocument/2006/relationships/image"/><Relationship Id="rId9" Target="../media/image9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0.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10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11" Target="../media/image110.gif"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05.png" Type="http://schemas.openxmlformats.org/officeDocument/2006/relationships/image"/><Relationship Id="rId7" Target="../media/image106.png" Type="http://schemas.openxmlformats.org/officeDocument/2006/relationships/image"/><Relationship Id="rId8" Target="../media/image107.svg" Type="http://schemas.openxmlformats.org/officeDocument/2006/relationships/image"/><Relationship Id="rId9" Target="../media/image10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 Id="rId6" Target="../media/image113.png" Type="http://schemas.openxmlformats.org/officeDocument/2006/relationships/image"/><Relationship Id="rId7" Target="../media/image114.svg" Type="http://schemas.openxmlformats.org/officeDocument/2006/relationships/image"/><Relationship Id="rId8" Target="../media/image115.png" Type="http://schemas.openxmlformats.org/officeDocument/2006/relationships/image"/><Relationship Id="rId9" Target="../media/image11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 Id="rId6" Target="../media/image113.png" Type="http://schemas.openxmlformats.org/officeDocument/2006/relationships/image"/><Relationship Id="rId7" Target="../media/image114.svg" Type="http://schemas.openxmlformats.org/officeDocument/2006/relationships/image"/><Relationship Id="rId8" Target="../media/image115.png" Type="http://schemas.openxmlformats.org/officeDocument/2006/relationships/image"/><Relationship Id="rId9" Target="../media/image11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11" Target="../media/image120.svg" Type="http://schemas.openxmlformats.org/officeDocument/2006/relationships/image"/><Relationship Id="rId12" Target="../media/image121.png" Type="http://schemas.openxmlformats.org/officeDocument/2006/relationships/image"/><Relationship Id="rId13" Target="../media/image122.svg" Type="http://schemas.openxmlformats.org/officeDocument/2006/relationships/image"/><Relationship Id="rId14" Target="../media/image123.png" Type="http://schemas.openxmlformats.org/officeDocument/2006/relationships/image"/><Relationship Id="rId15" Target="../media/image124.svg" Type="http://schemas.openxmlformats.org/officeDocument/2006/relationships/image"/><Relationship Id="rId16" Target="../media/image125.png" Type="http://schemas.openxmlformats.org/officeDocument/2006/relationships/image"/><Relationship Id="rId17" Target="../media/image126.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7.png" Type="http://schemas.openxmlformats.org/officeDocument/2006/relationships/image"/><Relationship Id="rId9" Target="../media/image1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7.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9.png" Type="http://schemas.openxmlformats.org/officeDocument/2006/relationships/image"/><Relationship Id="rId27" Target="../media/image40.svg" Type="http://schemas.openxmlformats.org/officeDocument/2006/relationships/image"/><Relationship Id="rId28" Target="../media/image41.png" Type="http://schemas.openxmlformats.org/officeDocument/2006/relationships/image"/><Relationship Id="rId29" Target="../media/image42.png" Type="http://schemas.openxmlformats.org/officeDocument/2006/relationships/image"/><Relationship Id="rId3" Target="../media/image18.svg" Type="http://schemas.openxmlformats.org/officeDocument/2006/relationships/image"/><Relationship Id="rId30" Target="../media/image4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gif"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18" Target="../media/image54.png" Type="http://schemas.openxmlformats.org/officeDocument/2006/relationships/image"/><Relationship Id="rId19" Target="../media/image5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19750" y="-12676959"/>
            <a:ext cx="26607750" cy="2660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grpSp>
        <p:nvGrpSpPr>
          <p:cNvPr name="Group 5" id="5"/>
          <p:cNvGrpSpPr/>
          <p:nvPr/>
        </p:nvGrpSpPr>
        <p:grpSpPr>
          <a:xfrm rot="0">
            <a:off x="10831786" y="1806571"/>
            <a:ext cx="10046758" cy="2383675"/>
            <a:chOff x="0" y="0"/>
            <a:chExt cx="2646060" cy="627799"/>
          </a:xfrm>
        </p:grpSpPr>
        <p:sp>
          <p:nvSpPr>
            <p:cNvPr name="Freeform 6" id="6"/>
            <p:cNvSpPr/>
            <p:nvPr/>
          </p:nvSpPr>
          <p:spPr>
            <a:xfrm flipH="false" flipV="false" rot="0">
              <a:off x="0" y="0"/>
              <a:ext cx="2646060" cy="627799"/>
            </a:xfrm>
            <a:custGeom>
              <a:avLst/>
              <a:gdLst/>
              <a:ahLst/>
              <a:cxnLst/>
              <a:rect r="r" b="b" t="t" l="l"/>
              <a:pathLst>
                <a:path h="627799" w="2646060">
                  <a:moveTo>
                    <a:pt x="30053" y="0"/>
                  </a:moveTo>
                  <a:lnTo>
                    <a:pt x="2616007" y="0"/>
                  </a:lnTo>
                  <a:cubicBezTo>
                    <a:pt x="2632605" y="0"/>
                    <a:pt x="2646060" y="13455"/>
                    <a:pt x="2646060" y="30053"/>
                  </a:cubicBezTo>
                  <a:lnTo>
                    <a:pt x="2646060" y="597746"/>
                  </a:lnTo>
                  <a:cubicBezTo>
                    <a:pt x="2646060" y="605717"/>
                    <a:pt x="2642894" y="613361"/>
                    <a:pt x="2637257" y="618997"/>
                  </a:cubicBezTo>
                  <a:cubicBezTo>
                    <a:pt x="2631622" y="624633"/>
                    <a:pt x="2623977" y="627799"/>
                    <a:pt x="2616007" y="627799"/>
                  </a:cubicBezTo>
                  <a:lnTo>
                    <a:pt x="30053" y="627799"/>
                  </a:lnTo>
                  <a:cubicBezTo>
                    <a:pt x="22082" y="627799"/>
                    <a:pt x="14438" y="624633"/>
                    <a:pt x="8802" y="618997"/>
                  </a:cubicBezTo>
                  <a:cubicBezTo>
                    <a:pt x="3166" y="613361"/>
                    <a:pt x="0" y="605717"/>
                    <a:pt x="0" y="597746"/>
                  </a:cubicBezTo>
                  <a:lnTo>
                    <a:pt x="0" y="30053"/>
                  </a:lnTo>
                  <a:cubicBezTo>
                    <a:pt x="0" y="22082"/>
                    <a:pt x="3166" y="14438"/>
                    <a:pt x="8802" y="8802"/>
                  </a:cubicBezTo>
                  <a:cubicBezTo>
                    <a:pt x="14438" y="3166"/>
                    <a:pt x="22082" y="0"/>
                    <a:pt x="30053" y="0"/>
                  </a:cubicBezTo>
                  <a:close/>
                </a:path>
              </a:pathLst>
            </a:custGeom>
            <a:solidFill>
              <a:srgbClr val="D8FF9A"/>
            </a:solidFill>
          </p:spPr>
        </p:sp>
        <p:sp>
          <p:nvSpPr>
            <p:cNvPr name="TextBox 7" id="7"/>
            <p:cNvSpPr txBox="true"/>
            <p:nvPr/>
          </p:nvSpPr>
          <p:spPr>
            <a:xfrm>
              <a:off x="0" y="-38100"/>
              <a:ext cx="2646060" cy="665899"/>
            </a:xfrm>
            <a:prstGeom prst="rect">
              <a:avLst/>
            </a:prstGeom>
          </p:spPr>
          <p:txBody>
            <a:bodyPr anchor="ctr" rtlCol="false" tIns="50800" lIns="50800" bIns="50800" rIns="50800"/>
            <a:lstStyle/>
            <a:p>
              <a:pPr algn="ctr">
                <a:lnSpc>
                  <a:spcPts val="3124"/>
                </a:lnSpc>
              </a:pPr>
            </a:p>
          </p:txBody>
        </p:sp>
      </p:grpSp>
      <p:sp>
        <p:nvSpPr>
          <p:cNvPr name="TextBox 8" id="8"/>
          <p:cNvSpPr txBox="true"/>
          <p:nvPr/>
        </p:nvSpPr>
        <p:spPr>
          <a:xfrm rot="0">
            <a:off x="3759066" y="1834078"/>
            <a:ext cx="7094341" cy="2271512"/>
          </a:xfrm>
          <a:prstGeom prst="rect">
            <a:avLst/>
          </a:prstGeom>
        </p:spPr>
        <p:txBody>
          <a:bodyPr anchor="t" rtlCol="false" tIns="0" lIns="0" bIns="0" rIns="0">
            <a:spAutoFit/>
          </a:bodyPr>
          <a:lstStyle/>
          <a:p>
            <a:pPr algn="l" marL="0" indent="0" lvl="0">
              <a:lnSpc>
                <a:spcPts val="16581"/>
              </a:lnSpc>
            </a:pPr>
            <a:r>
              <a:rPr lang="en-US" b="true" sz="14545">
                <a:solidFill>
                  <a:srgbClr val="FFFFFF"/>
                </a:solidFill>
                <a:latin typeface="Poppins Bold"/>
                <a:ea typeface="Poppins Bold"/>
                <a:cs typeface="Poppins Bold"/>
                <a:sym typeface="Poppins Bold"/>
              </a:rPr>
              <a:t>Project</a:t>
            </a:r>
          </a:p>
        </p:txBody>
      </p:sp>
      <p:grpSp>
        <p:nvGrpSpPr>
          <p:cNvPr name="Group 9" id="9"/>
          <p:cNvGrpSpPr/>
          <p:nvPr/>
        </p:nvGrpSpPr>
        <p:grpSpPr>
          <a:xfrm rot="0">
            <a:off x="994964" y="6914217"/>
            <a:ext cx="3446369" cy="771592"/>
            <a:chOff x="0" y="0"/>
            <a:chExt cx="856083" cy="191665"/>
          </a:xfrm>
        </p:grpSpPr>
        <p:sp>
          <p:nvSpPr>
            <p:cNvPr name="Freeform 10" id="10"/>
            <p:cNvSpPr/>
            <p:nvPr/>
          </p:nvSpPr>
          <p:spPr>
            <a:xfrm flipH="false" flipV="false" rot="0">
              <a:off x="0" y="0"/>
              <a:ext cx="856083" cy="191665"/>
            </a:xfrm>
            <a:custGeom>
              <a:avLst/>
              <a:gdLst/>
              <a:ahLst/>
              <a:cxnLst/>
              <a:rect r="r" b="b" t="t" l="l"/>
              <a:pathLst>
                <a:path h="191665" w="856083">
                  <a:moveTo>
                    <a:pt x="51667" y="0"/>
                  </a:moveTo>
                  <a:lnTo>
                    <a:pt x="804416" y="0"/>
                  </a:lnTo>
                  <a:cubicBezTo>
                    <a:pt x="832951" y="0"/>
                    <a:pt x="856083" y="23132"/>
                    <a:pt x="856083" y="51667"/>
                  </a:cubicBezTo>
                  <a:lnTo>
                    <a:pt x="856083" y="139997"/>
                  </a:lnTo>
                  <a:cubicBezTo>
                    <a:pt x="856083" y="168532"/>
                    <a:pt x="832951" y="191665"/>
                    <a:pt x="804416" y="191665"/>
                  </a:cubicBezTo>
                  <a:lnTo>
                    <a:pt x="51667" y="191665"/>
                  </a:lnTo>
                  <a:cubicBezTo>
                    <a:pt x="23132" y="191665"/>
                    <a:pt x="0" y="168532"/>
                    <a:pt x="0" y="139997"/>
                  </a:cubicBezTo>
                  <a:lnTo>
                    <a:pt x="0" y="51667"/>
                  </a:lnTo>
                  <a:cubicBezTo>
                    <a:pt x="0" y="23132"/>
                    <a:pt x="23132" y="0"/>
                    <a:pt x="51667" y="0"/>
                  </a:cubicBezTo>
                  <a:close/>
                </a:path>
              </a:pathLst>
            </a:custGeom>
            <a:solidFill>
              <a:srgbClr val="84A550"/>
            </a:solidFill>
          </p:spPr>
        </p:sp>
        <p:sp>
          <p:nvSpPr>
            <p:cNvPr name="TextBox 11" id="11"/>
            <p:cNvSpPr txBox="true"/>
            <p:nvPr/>
          </p:nvSpPr>
          <p:spPr>
            <a:xfrm>
              <a:off x="0" y="19050"/>
              <a:ext cx="856083" cy="172615"/>
            </a:xfrm>
            <a:prstGeom prst="rect">
              <a:avLst/>
            </a:prstGeom>
          </p:spPr>
          <p:txBody>
            <a:bodyPr anchor="ctr" rtlCol="false" tIns="50800" lIns="50800" bIns="50800" rIns="50800"/>
            <a:lstStyle/>
            <a:p>
              <a:pPr algn="l" marL="0" indent="0" lvl="0">
                <a:lnSpc>
                  <a:spcPts val="12836"/>
                </a:lnSpc>
                <a:spcBef>
                  <a:spcPct val="0"/>
                </a:spcBef>
              </a:pPr>
            </a:p>
          </p:txBody>
        </p:sp>
      </p:grpSp>
      <p:grpSp>
        <p:nvGrpSpPr>
          <p:cNvPr name="Group 12" id="12"/>
          <p:cNvGrpSpPr/>
          <p:nvPr/>
        </p:nvGrpSpPr>
        <p:grpSpPr>
          <a:xfrm rot="0">
            <a:off x="994964" y="7854893"/>
            <a:ext cx="3446369" cy="771592"/>
            <a:chOff x="0" y="0"/>
            <a:chExt cx="856083" cy="191665"/>
          </a:xfrm>
        </p:grpSpPr>
        <p:sp>
          <p:nvSpPr>
            <p:cNvPr name="Freeform 13" id="13"/>
            <p:cNvSpPr/>
            <p:nvPr/>
          </p:nvSpPr>
          <p:spPr>
            <a:xfrm flipH="false" flipV="false" rot="0">
              <a:off x="0" y="0"/>
              <a:ext cx="856083" cy="191665"/>
            </a:xfrm>
            <a:custGeom>
              <a:avLst/>
              <a:gdLst/>
              <a:ahLst/>
              <a:cxnLst/>
              <a:rect r="r" b="b" t="t" l="l"/>
              <a:pathLst>
                <a:path h="191665" w="856083">
                  <a:moveTo>
                    <a:pt x="51667" y="0"/>
                  </a:moveTo>
                  <a:lnTo>
                    <a:pt x="804416" y="0"/>
                  </a:lnTo>
                  <a:cubicBezTo>
                    <a:pt x="832951" y="0"/>
                    <a:pt x="856083" y="23132"/>
                    <a:pt x="856083" y="51667"/>
                  </a:cubicBezTo>
                  <a:lnTo>
                    <a:pt x="856083" y="139997"/>
                  </a:lnTo>
                  <a:cubicBezTo>
                    <a:pt x="856083" y="168532"/>
                    <a:pt x="832951" y="191665"/>
                    <a:pt x="804416" y="191665"/>
                  </a:cubicBezTo>
                  <a:lnTo>
                    <a:pt x="51667" y="191665"/>
                  </a:lnTo>
                  <a:cubicBezTo>
                    <a:pt x="23132" y="191665"/>
                    <a:pt x="0" y="168532"/>
                    <a:pt x="0" y="139997"/>
                  </a:cubicBezTo>
                  <a:lnTo>
                    <a:pt x="0" y="51667"/>
                  </a:lnTo>
                  <a:cubicBezTo>
                    <a:pt x="0" y="23132"/>
                    <a:pt x="23132" y="0"/>
                    <a:pt x="51667" y="0"/>
                  </a:cubicBezTo>
                  <a:close/>
                </a:path>
              </a:pathLst>
            </a:custGeom>
            <a:solidFill>
              <a:srgbClr val="000000">
                <a:alpha val="0"/>
              </a:srgbClr>
            </a:solidFill>
            <a:ln w="38100" cap="rnd">
              <a:solidFill>
                <a:srgbClr val="84A550"/>
              </a:solidFill>
              <a:prstDash val="solid"/>
              <a:round/>
            </a:ln>
          </p:spPr>
        </p:sp>
        <p:sp>
          <p:nvSpPr>
            <p:cNvPr name="TextBox 14" id="14"/>
            <p:cNvSpPr txBox="true"/>
            <p:nvPr/>
          </p:nvSpPr>
          <p:spPr>
            <a:xfrm>
              <a:off x="0" y="19050"/>
              <a:ext cx="856083" cy="172615"/>
            </a:xfrm>
            <a:prstGeom prst="rect">
              <a:avLst/>
            </a:prstGeom>
          </p:spPr>
          <p:txBody>
            <a:bodyPr anchor="ctr" rtlCol="false" tIns="50800" lIns="50800" bIns="50800" rIns="50800"/>
            <a:lstStyle/>
            <a:p>
              <a:pPr algn="l" marL="0" indent="0" lvl="0">
                <a:lnSpc>
                  <a:spcPts val="12836"/>
                </a:lnSpc>
                <a:spcBef>
                  <a:spcPct val="0"/>
                </a:spcBef>
              </a:pPr>
            </a:p>
          </p:txBody>
        </p:sp>
      </p:grpSp>
      <p:sp>
        <p:nvSpPr>
          <p:cNvPr name="Freeform 15" id="1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2707809" y="7116518"/>
            <a:ext cx="4163596" cy="2248342"/>
          </a:xfrm>
          <a:custGeom>
            <a:avLst/>
            <a:gdLst/>
            <a:ahLst/>
            <a:cxnLst/>
            <a:rect r="r" b="b" t="t" l="l"/>
            <a:pathLst>
              <a:path h="2248342" w="4163596">
                <a:moveTo>
                  <a:pt x="0" y="0"/>
                </a:moveTo>
                <a:lnTo>
                  <a:pt x="4163596" y="0"/>
                </a:lnTo>
                <a:lnTo>
                  <a:pt x="4163596" y="2248342"/>
                </a:lnTo>
                <a:lnTo>
                  <a:pt x="0" y="2248342"/>
                </a:lnTo>
                <a:lnTo>
                  <a:pt x="0" y="0"/>
                </a:lnTo>
                <a:close/>
              </a:path>
            </a:pathLst>
          </a:custGeom>
          <a:blipFill>
            <a:blip r:embed="rId8"/>
            <a:stretch>
              <a:fillRect l="0" t="0" r="0" b="0"/>
            </a:stretch>
          </a:blipFill>
        </p:spPr>
      </p:sp>
      <p:sp>
        <p:nvSpPr>
          <p:cNvPr name="Freeform 19" id="19"/>
          <p:cNvSpPr/>
          <p:nvPr/>
        </p:nvSpPr>
        <p:spPr>
          <a:xfrm flipH="false" flipV="false" rot="0">
            <a:off x="5512767" y="4200840"/>
            <a:ext cx="6581003" cy="5215445"/>
          </a:xfrm>
          <a:custGeom>
            <a:avLst/>
            <a:gdLst/>
            <a:ahLst/>
            <a:cxnLst/>
            <a:rect r="r" b="b" t="t" l="l"/>
            <a:pathLst>
              <a:path h="5215445" w="6581003">
                <a:moveTo>
                  <a:pt x="0" y="0"/>
                </a:moveTo>
                <a:lnTo>
                  <a:pt x="6581003" y="0"/>
                </a:lnTo>
                <a:lnTo>
                  <a:pt x="6581003" y="5215445"/>
                </a:lnTo>
                <a:lnTo>
                  <a:pt x="0" y="5215445"/>
                </a:lnTo>
                <a:lnTo>
                  <a:pt x="0" y="0"/>
                </a:lnTo>
                <a:close/>
              </a:path>
            </a:pathLst>
          </a:custGeom>
          <a:blipFill>
            <a:blip r:embed="rId9"/>
            <a:stretch>
              <a:fillRect l="0" t="0" r="0" b="0"/>
            </a:stretch>
          </a:blipFill>
        </p:spPr>
      </p:sp>
      <p:sp>
        <p:nvSpPr>
          <p:cNvPr name="TextBox 20" id="20"/>
          <p:cNvSpPr txBox="true"/>
          <p:nvPr/>
        </p:nvSpPr>
        <p:spPr>
          <a:xfrm rot="0">
            <a:off x="11267892" y="1834078"/>
            <a:ext cx="5876366" cy="2271512"/>
          </a:xfrm>
          <a:prstGeom prst="rect">
            <a:avLst/>
          </a:prstGeom>
        </p:spPr>
        <p:txBody>
          <a:bodyPr anchor="t" rtlCol="false" tIns="0" lIns="0" bIns="0" rIns="0">
            <a:spAutoFit/>
          </a:bodyPr>
          <a:lstStyle/>
          <a:p>
            <a:pPr algn="l" marL="0" indent="0" lvl="0">
              <a:lnSpc>
                <a:spcPts val="16581"/>
              </a:lnSpc>
            </a:pPr>
            <a:r>
              <a:rPr lang="en-US" b="true" sz="14545">
                <a:solidFill>
                  <a:srgbClr val="A0BE71"/>
                </a:solidFill>
                <a:latin typeface="Poppins Bold"/>
                <a:ea typeface="Poppins Bold"/>
                <a:cs typeface="Poppins Bold"/>
                <a:sym typeface="Poppins Bold"/>
              </a:rPr>
              <a:t>Mid</a:t>
            </a:r>
          </a:p>
        </p:txBody>
      </p:sp>
      <p:sp>
        <p:nvSpPr>
          <p:cNvPr name="TextBox 21" id="21"/>
          <p:cNvSpPr txBox="true"/>
          <p:nvPr/>
        </p:nvSpPr>
        <p:spPr>
          <a:xfrm rot="0">
            <a:off x="853251" y="5894242"/>
            <a:ext cx="4430125" cy="759242"/>
          </a:xfrm>
          <a:prstGeom prst="rect">
            <a:avLst/>
          </a:prstGeom>
        </p:spPr>
        <p:txBody>
          <a:bodyPr anchor="t" rtlCol="false" tIns="0" lIns="0" bIns="0" rIns="0">
            <a:spAutoFit/>
          </a:bodyPr>
          <a:lstStyle/>
          <a:p>
            <a:pPr algn="l">
              <a:lnSpc>
                <a:spcPts val="3086"/>
              </a:lnSpc>
            </a:pPr>
            <a:r>
              <a:rPr lang="en-US" sz="1929">
                <a:solidFill>
                  <a:srgbClr val="F8F8F8"/>
                </a:solidFill>
                <a:latin typeface="Open Sans"/>
                <a:ea typeface="Open Sans"/>
                <a:cs typeface="Open Sans"/>
                <a:sym typeface="Open Sans"/>
              </a:rPr>
              <a:t>Presentasi project mid Mata Kuliah </a:t>
            </a:r>
          </a:p>
          <a:p>
            <a:pPr algn="l">
              <a:lnSpc>
                <a:spcPts val="3086"/>
              </a:lnSpc>
            </a:pPr>
            <a:r>
              <a:rPr lang="en-US" sz="1929">
                <a:solidFill>
                  <a:srgbClr val="F8F8F8"/>
                </a:solidFill>
                <a:latin typeface="Open Sans"/>
                <a:ea typeface="Open Sans"/>
                <a:cs typeface="Open Sans"/>
                <a:sym typeface="Open Sans"/>
              </a:rPr>
              <a:t>Pemrograman Berorientasi Objek</a:t>
            </a:r>
          </a:p>
        </p:txBody>
      </p:sp>
      <p:sp>
        <p:nvSpPr>
          <p:cNvPr name="TextBox 22" id="22"/>
          <p:cNvSpPr txBox="true"/>
          <p:nvPr/>
        </p:nvSpPr>
        <p:spPr>
          <a:xfrm rot="0">
            <a:off x="12093770" y="4162740"/>
            <a:ext cx="4632889" cy="1066664"/>
          </a:xfrm>
          <a:prstGeom prst="rect">
            <a:avLst/>
          </a:prstGeom>
        </p:spPr>
        <p:txBody>
          <a:bodyPr anchor="t" rtlCol="false" tIns="0" lIns="0" bIns="0" rIns="0">
            <a:spAutoFit/>
          </a:bodyPr>
          <a:lstStyle/>
          <a:p>
            <a:pPr algn="l" marL="0" indent="0" lvl="0">
              <a:lnSpc>
                <a:spcPts val="7702"/>
              </a:lnSpc>
            </a:pPr>
            <a:r>
              <a:rPr lang="en-US" b="true" sz="6756">
                <a:solidFill>
                  <a:srgbClr val="F8F8F8"/>
                </a:solidFill>
                <a:latin typeface="Poppins Bold"/>
                <a:ea typeface="Poppins Bold"/>
                <a:cs typeface="Poppins Bold"/>
                <a:sym typeface="Poppins Bold"/>
              </a:rPr>
              <a:t>PBO</a:t>
            </a:r>
          </a:p>
        </p:txBody>
      </p:sp>
      <p:sp>
        <p:nvSpPr>
          <p:cNvPr name="TextBox 23" id="23"/>
          <p:cNvSpPr txBox="true"/>
          <p:nvPr/>
        </p:nvSpPr>
        <p:spPr>
          <a:xfrm rot="0">
            <a:off x="1456995" y="7131399"/>
            <a:ext cx="2522307" cy="337562"/>
          </a:xfrm>
          <a:prstGeom prst="rect">
            <a:avLst/>
          </a:prstGeom>
        </p:spPr>
        <p:txBody>
          <a:bodyPr anchor="t" rtlCol="false" tIns="0" lIns="0" bIns="0" rIns="0">
            <a:spAutoFit/>
          </a:bodyPr>
          <a:lstStyle/>
          <a:p>
            <a:pPr algn="ctr" marL="0" indent="0" lvl="0">
              <a:lnSpc>
                <a:spcPts val="2451"/>
              </a:lnSpc>
            </a:pPr>
            <a:r>
              <a:rPr lang="en-US" b="true" sz="2269">
                <a:solidFill>
                  <a:srgbClr val="360001"/>
                </a:solidFill>
                <a:latin typeface="Poppins Bold"/>
                <a:ea typeface="Poppins Bold"/>
                <a:cs typeface="Poppins Bold"/>
                <a:sym typeface="Poppins Bold"/>
              </a:rPr>
              <a:t>Mulai Sekarang</a:t>
            </a:r>
          </a:p>
        </p:txBody>
      </p:sp>
      <p:sp>
        <p:nvSpPr>
          <p:cNvPr name="TextBox 24" id="24"/>
          <p:cNvSpPr txBox="true"/>
          <p:nvPr/>
        </p:nvSpPr>
        <p:spPr>
          <a:xfrm rot="0">
            <a:off x="1456995" y="8072075"/>
            <a:ext cx="2522307" cy="337562"/>
          </a:xfrm>
          <a:prstGeom prst="rect">
            <a:avLst/>
          </a:prstGeom>
        </p:spPr>
        <p:txBody>
          <a:bodyPr anchor="t" rtlCol="false" tIns="0" lIns="0" bIns="0" rIns="0">
            <a:spAutoFit/>
          </a:bodyPr>
          <a:lstStyle/>
          <a:p>
            <a:pPr algn="ctr" marL="0" indent="0" lvl="0">
              <a:lnSpc>
                <a:spcPts val="2451"/>
              </a:lnSpc>
            </a:pPr>
            <a:r>
              <a:rPr lang="en-US" b="true" sz="2269">
                <a:solidFill>
                  <a:srgbClr val="F8F8F8"/>
                </a:solidFill>
                <a:latin typeface="Poppins Bold"/>
                <a:ea typeface="Poppins Bold"/>
                <a:cs typeface="Poppins Bold"/>
                <a:sym typeface="Poppins Bold"/>
              </a:rPr>
              <a:t>Info Lainnya</a:t>
            </a:r>
          </a:p>
        </p:txBody>
      </p:sp>
      <p:sp>
        <p:nvSpPr>
          <p:cNvPr name="TextBox 25" id="25"/>
          <p:cNvSpPr txBox="true"/>
          <p:nvPr/>
        </p:nvSpPr>
        <p:spPr>
          <a:xfrm rot="0">
            <a:off x="1038225" y="999271"/>
            <a:ext cx="2941077" cy="339725"/>
          </a:xfrm>
          <a:prstGeom prst="rect">
            <a:avLst/>
          </a:prstGeom>
        </p:spPr>
        <p:txBody>
          <a:bodyPr anchor="t" rtlCol="false" tIns="0" lIns="0" bIns="0" rIns="0">
            <a:spAutoFit/>
          </a:bodyPr>
          <a:lstStyle/>
          <a:p>
            <a:pPr algn="l">
              <a:lnSpc>
                <a:spcPts val="2500"/>
              </a:lnSpc>
              <a:spcBef>
                <a:spcPct val="0"/>
              </a:spcBef>
            </a:pPr>
            <a:r>
              <a:rPr lang="en-US" b="true" sz="2000">
                <a:solidFill>
                  <a:srgbClr val="F8F8F8"/>
                </a:solidFill>
                <a:latin typeface="Poppins Bold"/>
                <a:ea typeface="Poppins Bold"/>
                <a:cs typeface="Poppins Bold"/>
                <a:sym typeface="Poppins Bold"/>
              </a:rPr>
              <a:t>KELOMPOK 5 OOP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4626567" y="6069897"/>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grpSp>
        <p:nvGrpSpPr>
          <p:cNvPr name="Group 5" id="5"/>
          <p:cNvGrpSpPr/>
          <p:nvPr/>
        </p:nvGrpSpPr>
        <p:grpSpPr>
          <a:xfrm rot="0">
            <a:off x="456797" y="4838562"/>
            <a:ext cx="221851" cy="2218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grpSp>
        <p:nvGrpSpPr>
          <p:cNvPr name="Group 8" id="8"/>
          <p:cNvGrpSpPr/>
          <p:nvPr/>
        </p:nvGrpSpPr>
        <p:grpSpPr>
          <a:xfrm rot="0">
            <a:off x="4559247" y="4762163"/>
            <a:ext cx="221851" cy="2218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D9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sp>
        <p:nvSpPr>
          <p:cNvPr name="Freeform 11" id="11"/>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875730" y="8842309"/>
            <a:ext cx="915524" cy="831983"/>
          </a:xfrm>
          <a:custGeom>
            <a:avLst/>
            <a:gdLst/>
            <a:ahLst/>
            <a:cxnLst/>
            <a:rect r="r" b="b" t="t" l="l"/>
            <a:pathLst>
              <a:path h="831983" w="915524">
                <a:moveTo>
                  <a:pt x="0" y="0"/>
                </a:moveTo>
                <a:lnTo>
                  <a:pt x="915524" y="0"/>
                </a:lnTo>
                <a:lnTo>
                  <a:pt x="915524" y="831982"/>
                </a:lnTo>
                <a:lnTo>
                  <a:pt x="0" y="831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240620">
            <a:off x="11363814" y="3336822"/>
            <a:ext cx="2601765" cy="3003480"/>
          </a:xfrm>
          <a:custGeom>
            <a:avLst/>
            <a:gdLst/>
            <a:ahLst/>
            <a:cxnLst/>
            <a:rect r="r" b="b" t="t" l="l"/>
            <a:pathLst>
              <a:path h="3003480" w="2601765">
                <a:moveTo>
                  <a:pt x="0" y="0"/>
                </a:moveTo>
                <a:lnTo>
                  <a:pt x="2601765" y="0"/>
                </a:lnTo>
                <a:lnTo>
                  <a:pt x="2601765" y="3003480"/>
                </a:lnTo>
                <a:lnTo>
                  <a:pt x="0" y="3003480"/>
                </a:lnTo>
                <a:lnTo>
                  <a:pt x="0" y="0"/>
                </a:lnTo>
                <a:close/>
              </a:path>
            </a:pathLst>
          </a:custGeom>
          <a:blipFill>
            <a:blip r:embed="rId6"/>
            <a:stretch>
              <a:fillRect l="0" t="0" r="0" b="0"/>
            </a:stretch>
          </a:blipFill>
        </p:spPr>
      </p:sp>
      <p:sp>
        <p:nvSpPr>
          <p:cNvPr name="Freeform 14" id="14"/>
          <p:cNvSpPr/>
          <p:nvPr/>
        </p:nvSpPr>
        <p:spPr>
          <a:xfrm flipH="false" flipV="false" rot="739626">
            <a:off x="14807269" y="1836569"/>
            <a:ext cx="4128272" cy="4949488"/>
          </a:xfrm>
          <a:custGeom>
            <a:avLst/>
            <a:gdLst/>
            <a:ahLst/>
            <a:cxnLst/>
            <a:rect r="r" b="b" t="t" l="l"/>
            <a:pathLst>
              <a:path h="4949488" w="4128272">
                <a:moveTo>
                  <a:pt x="0" y="0"/>
                </a:moveTo>
                <a:lnTo>
                  <a:pt x="4128273" y="0"/>
                </a:lnTo>
                <a:lnTo>
                  <a:pt x="4128273" y="4949488"/>
                </a:lnTo>
                <a:lnTo>
                  <a:pt x="0" y="4949488"/>
                </a:lnTo>
                <a:lnTo>
                  <a:pt x="0" y="0"/>
                </a:lnTo>
                <a:close/>
              </a:path>
            </a:pathLst>
          </a:custGeom>
          <a:blipFill>
            <a:blip r:embed="rId7"/>
            <a:stretch>
              <a:fillRect l="0" t="0" r="0" b="0"/>
            </a:stretch>
          </a:blipFill>
        </p:spPr>
      </p:sp>
      <p:sp>
        <p:nvSpPr>
          <p:cNvPr name="Freeform 15" id="15"/>
          <p:cNvSpPr/>
          <p:nvPr/>
        </p:nvSpPr>
        <p:spPr>
          <a:xfrm flipH="false" flipV="false" rot="-1688468">
            <a:off x="8292246" y="5370513"/>
            <a:ext cx="1921800" cy="2421166"/>
          </a:xfrm>
          <a:custGeom>
            <a:avLst/>
            <a:gdLst/>
            <a:ahLst/>
            <a:cxnLst/>
            <a:rect r="r" b="b" t="t" l="l"/>
            <a:pathLst>
              <a:path h="2421166" w="1921800">
                <a:moveTo>
                  <a:pt x="0" y="0"/>
                </a:moveTo>
                <a:lnTo>
                  <a:pt x="1921801" y="0"/>
                </a:lnTo>
                <a:lnTo>
                  <a:pt x="1921801" y="2421165"/>
                </a:lnTo>
                <a:lnTo>
                  <a:pt x="0" y="24211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6" id="16"/>
          <p:cNvPicPr>
            <a:picLocks noChangeAspect="true"/>
          </p:cNvPicPr>
          <p:nvPr/>
        </p:nvPicPr>
        <p:blipFill>
          <a:blip r:embed="rId10"/>
          <a:srcRect l="0" t="0" r="0" b="0"/>
          <a:stretch>
            <a:fillRect/>
          </a:stretch>
        </p:blipFill>
        <p:spPr>
          <a:xfrm flipH="false" flipV="false" rot="0">
            <a:off x="15804625" y="0"/>
            <a:ext cx="2483375" cy="2321955"/>
          </a:xfrm>
          <a:prstGeom prst="rect">
            <a:avLst/>
          </a:prstGeom>
        </p:spPr>
      </p:pic>
      <p:pic>
        <p:nvPicPr>
          <p:cNvPr name="Picture 17" id="17"/>
          <p:cNvPicPr>
            <a:picLocks noChangeAspect="true"/>
          </p:cNvPicPr>
          <p:nvPr/>
        </p:nvPicPr>
        <p:blipFill>
          <a:blip r:embed="rId11"/>
          <a:srcRect l="0" t="0" r="0" b="0"/>
          <a:stretch>
            <a:fillRect/>
          </a:stretch>
        </p:blipFill>
        <p:spPr>
          <a:xfrm flipH="false" flipV="false" rot="0">
            <a:off x="4559247" y="0"/>
            <a:ext cx="1811844" cy="1766548"/>
          </a:xfrm>
          <a:prstGeom prst="rect">
            <a:avLst/>
          </a:prstGeom>
        </p:spPr>
      </p:pic>
      <p:pic>
        <p:nvPicPr>
          <p:cNvPr name="Picture 18" id="18"/>
          <p:cNvPicPr>
            <a:picLocks noChangeAspect="true"/>
          </p:cNvPicPr>
          <p:nvPr/>
        </p:nvPicPr>
        <p:blipFill>
          <a:blip r:embed="rId10"/>
          <a:srcRect l="0" t="0" r="0" b="0"/>
          <a:stretch>
            <a:fillRect/>
          </a:stretch>
        </p:blipFill>
        <p:spPr>
          <a:xfrm flipH="false" flipV="false" rot="0">
            <a:off x="13321251" y="0"/>
            <a:ext cx="2483375" cy="2321955"/>
          </a:xfrm>
          <a:prstGeom prst="rect">
            <a:avLst/>
          </a:prstGeom>
        </p:spPr>
      </p:pic>
      <p:pic>
        <p:nvPicPr>
          <p:cNvPr name="Picture 19" id="19"/>
          <p:cNvPicPr>
            <a:picLocks noChangeAspect="true"/>
          </p:cNvPicPr>
          <p:nvPr/>
        </p:nvPicPr>
        <p:blipFill>
          <a:blip r:embed="rId12"/>
          <a:srcRect l="0" t="0" r="0" b="0"/>
          <a:stretch>
            <a:fillRect/>
          </a:stretch>
        </p:blipFill>
        <p:spPr>
          <a:xfrm flipH="false" flipV="false" rot="-1151573">
            <a:off x="10309315" y="6417964"/>
            <a:ext cx="801743" cy="156340"/>
          </a:xfrm>
          <a:prstGeom prst="rect">
            <a:avLst/>
          </a:prstGeom>
        </p:spPr>
      </p:pic>
      <p:sp>
        <p:nvSpPr>
          <p:cNvPr name="TextBox 20" id="20"/>
          <p:cNvSpPr txBox="true"/>
          <p:nvPr/>
        </p:nvSpPr>
        <p:spPr>
          <a:xfrm rot="0">
            <a:off x="567723" y="432147"/>
            <a:ext cx="5068364" cy="1962150"/>
          </a:xfrm>
          <a:prstGeom prst="rect">
            <a:avLst/>
          </a:prstGeom>
        </p:spPr>
        <p:txBody>
          <a:bodyPr anchor="t" rtlCol="false" tIns="0" lIns="0" bIns="0" rIns="0">
            <a:spAutoFit/>
          </a:bodyPr>
          <a:lstStyle/>
          <a:p>
            <a:pPr algn="l"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Plant</a:t>
            </a:r>
          </a:p>
        </p:txBody>
      </p:sp>
      <p:sp>
        <p:nvSpPr>
          <p:cNvPr name="TextBox 21" id="21"/>
          <p:cNvSpPr txBox="true"/>
          <p:nvPr/>
        </p:nvSpPr>
        <p:spPr>
          <a:xfrm rot="0">
            <a:off x="944428" y="4724063"/>
            <a:ext cx="3235345" cy="412750"/>
          </a:xfrm>
          <a:prstGeom prst="rect">
            <a:avLst/>
          </a:prstGeom>
        </p:spPr>
        <p:txBody>
          <a:bodyPr anchor="t" rtlCol="false" tIns="0" lIns="0" bIns="0" rIns="0">
            <a:spAutoFit/>
          </a:bodyPr>
          <a:lstStyle/>
          <a:p>
            <a:pPr algn="l" marL="0" indent="0" lvl="0">
              <a:lnSpc>
                <a:spcPts val="3124"/>
              </a:lnSpc>
              <a:spcBef>
                <a:spcPct val="0"/>
              </a:spcBef>
            </a:pPr>
            <a:r>
              <a:rPr lang="en-US" b="true" sz="2499">
                <a:solidFill>
                  <a:srgbClr val="360001"/>
                </a:solidFill>
                <a:latin typeface="Poppins Bold"/>
                <a:ea typeface="Poppins Bold"/>
                <a:cs typeface="Poppins Bold"/>
                <a:sym typeface="Poppins Bold"/>
              </a:rPr>
              <a:t>Method()</a:t>
            </a:r>
          </a:p>
        </p:txBody>
      </p:sp>
      <p:sp>
        <p:nvSpPr>
          <p:cNvPr name="TextBox 22" id="22"/>
          <p:cNvSpPr txBox="true"/>
          <p:nvPr/>
        </p:nvSpPr>
        <p:spPr>
          <a:xfrm rot="0">
            <a:off x="4987663" y="4647664"/>
            <a:ext cx="4691658" cy="412750"/>
          </a:xfrm>
          <a:prstGeom prst="rect">
            <a:avLst/>
          </a:prstGeom>
        </p:spPr>
        <p:txBody>
          <a:bodyPr anchor="t" rtlCol="false" tIns="0" lIns="0" bIns="0" rIns="0">
            <a:spAutoFit/>
          </a:bodyPr>
          <a:lstStyle/>
          <a:p>
            <a:pPr algn="l" marL="0" indent="0" lvl="0">
              <a:lnSpc>
                <a:spcPts val="3124"/>
              </a:lnSpc>
              <a:spcBef>
                <a:spcPct val="0"/>
              </a:spcBef>
            </a:pPr>
            <a:r>
              <a:rPr lang="en-US" b="true" sz="2499">
                <a:solidFill>
                  <a:srgbClr val="360001"/>
                </a:solidFill>
                <a:latin typeface="Poppins Bold"/>
                <a:ea typeface="Poppins Bold"/>
                <a:cs typeface="Poppins Bold"/>
                <a:sym typeface="Poppins Bold"/>
              </a:rPr>
              <a:t>Penerapan OOP</a:t>
            </a:r>
          </a:p>
        </p:txBody>
      </p:sp>
      <p:sp>
        <p:nvSpPr>
          <p:cNvPr name="TextBox 23" id="23"/>
          <p:cNvSpPr txBox="true"/>
          <p:nvPr/>
        </p:nvSpPr>
        <p:spPr>
          <a:xfrm rot="0">
            <a:off x="720123" y="5227888"/>
            <a:ext cx="3253086" cy="3614420"/>
          </a:xfrm>
          <a:prstGeom prst="rect">
            <a:avLst/>
          </a:prstGeom>
        </p:spPr>
        <p:txBody>
          <a:bodyPr anchor="t" rtlCol="false" tIns="0" lIns="0" bIns="0" rIns="0">
            <a:spAutoFit/>
          </a:bodyPr>
          <a:lstStyle/>
          <a:p>
            <a:pPr algn="just">
              <a:lnSpc>
                <a:spcPts val="4179"/>
              </a:lnSpc>
            </a:pPr>
            <a:r>
              <a:rPr lang="en-US" sz="2199" b="true">
                <a:solidFill>
                  <a:srgbClr val="060701"/>
                </a:solidFill>
                <a:latin typeface="Open Sans Bold"/>
                <a:ea typeface="Open Sans Bold"/>
                <a:cs typeface="Open Sans Bold"/>
                <a:sym typeface="Open Sans Bold"/>
              </a:rPr>
              <a:t>    ✅ setter() - getter()</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grow()</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water()</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weather()</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updateStatus()</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updateAge()</a:t>
            </a:r>
          </a:p>
          <a:p>
            <a:pPr algn="just">
              <a:lnSpc>
                <a:spcPts val="4179"/>
              </a:lnSpc>
            </a:pPr>
            <a:r>
              <a:rPr lang="en-US" sz="2199" b="true">
                <a:solidFill>
                  <a:srgbClr val="060701"/>
                </a:solidFill>
                <a:latin typeface="Open Sans Bold"/>
                <a:ea typeface="Open Sans Bold"/>
                <a:cs typeface="Open Sans Bold"/>
                <a:sym typeface="Open Sans Bold"/>
              </a:rPr>
              <a:t>    🩺 </a:t>
            </a:r>
            <a:r>
              <a:rPr lang="en-US" sz="2199" b="true">
                <a:solidFill>
                  <a:srgbClr val="060701"/>
                </a:solidFill>
                <a:latin typeface="Open Sans Bold"/>
                <a:ea typeface="Open Sans Bold"/>
                <a:cs typeface="Open Sans Bold"/>
                <a:sym typeface="Open Sans Bold"/>
              </a:rPr>
              <a:t>checkHealth()</a:t>
            </a:r>
          </a:p>
        </p:txBody>
      </p:sp>
      <p:sp>
        <p:nvSpPr>
          <p:cNvPr name="TextBox 24" id="24"/>
          <p:cNvSpPr txBox="true"/>
          <p:nvPr/>
        </p:nvSpPr>
        <p:spPr>
          <a:xfrm rot="0">
            <a:off x="720123" y="2904788"/>
            <a:ext cx="8121950" cy="1406525"/>
          </a:xfrm>
          <a:prstGeom prst="rect">
            <a:avLst/>
          </a:prstGeom>
        </p:spPr>
        <p:txBody>
          <a:bodyPr anchor="t" rtlCol="false" tIns="0" lIns="0" bIns="0" rIns="0">
            <a:spAutoFit/>
          </a:bodyPr>
          <a:lstStyle/>
          <a:p>
            <a:pPr algn="just">
              <a:lnSpc>
                <a:spcPts val="2800"/>
              </a:lnSpc>
              <a:spcBef>
                <a:spcPct val="0"/>
              </a:spcBef>
            </a:pPr>
            <a:r>
              <a:rPr lang="en-US" b="true" sz="2000">
                <a:solidFill>
                  <a:srgbClr val="060701"/>
                </a:solidFill>
                <a:latin typeface="Open Sans Bold"/>
                <a:ea typeface="Open Sans Bold"/>
                <a:cs typeface="Open Sans Bold"/>
                <a:sym typeface="Open Sans Bold"/>
              </a:rPr>
              <a:t>Clas</a:t>
            </a:r>
            <a:r>
              <a:rPr lang="en-US" b="true" sz="2000">
                <a:solidFill>
                  <a:srgbClr val="060701"/>
                </a:solidFill>
                <a:latin typeface="Open Sans Bold"/>
                <a:ea typeface="Open Sans Bold"/>
                <a:cs typeface="Open Sans Bold"/>
                <a:sym typeface="Open Sans Bold"/>
              </a:rPr>
              <a:t>s Plant adalah abstract class yang menjadi blueprint utama untuk berbagai jenis tanaman. Di dalamnya terdapat atribut umum dan perilaku dasar yang dimiliki oleh semua jenis tanaman.</a:t>
            </a:r>
          </a:p>
        </p:txBody>
      </p:sp>
      <p:sp>
        <p:nvSpPr>
          <p:cNvPr name="TextBox 25" id="25"/>
          <p:cNvSpPr txBox="true"/>
          <p:nvPr/>
        </p:nvSpPr>
        <p:spPr>
          <a:xfrm rot="0">
            <a:off x="5137063" y="5227888"/>
            <a:ext cx="3253086" cy="2042795"/>
          </a:xfrm>
          <a:prstGeom prst="rect">
            <a:avLst/>
          </a:prstGeom>
        </p:spPr>
        <p:txBody>
          <a:bodyPr anchor="t" rtlCol="false" tIns="0" lIns="0" bIns="0" rIns="0">
            <a:spAutoFit/>
          </a:bodyPr>
          <a:lstStyle/>
          <a:p>
            <a:pPr algn="l">
              <a:lnSpc>
                <a:spcPts val="4179"/>
              </a:lnSpc>
            </a:pPr>
            <a:r>
              <a:rPr lang="en-US" sz="2199" b="true">
                <a:solidFill>
                  <a:srgbClr val="060701"/>
                </a:solidFill>
                <a:latin typeface="Open Sans Bold"/>
                <a:ea typeface="Open Sans Bold"/>
                <a:cs typeface="Open Sans Bold"/>
                <a:sym typeface="Open Sans Bold"/>
              </a:rPr>
              <a:t>Abstraction</a:t>
            </a:r>
          </a:p>
          <a:p>
            <a:pPr algn="l">
              <a:lnSpc>
                <a:spcPts val="4179"/>
              </a:lnSpc>
            </a:pPr>
            <a:r>
              <a:rPr lang="en-US" sz="2199" b="true">
                <a:solidFill>
                  <a:srgbClr val="060701"/>
                </a:solidFill>
                <a:latin typeface="Open Sans Bold"/>
                <a:ea typeface="Open Sans Bold"/>
                <a:cs typeface="Open Sans Bold"/>
                <a:sym typeface="Open Sans Bold"/>
              </a:rPr>
              <a:t>Inheritance</a:t>
            </a:r>
          </a:p>
          <a:p>
            <a:pPr algn="l">
              <a:lnSpc>
                <a:spcPts val="4179"/>
              </a:lnSpc>
            </a:pPr>
            <a:r>
              <a:rPr lang="en-US" sz="2199" b="true">
                <a:solidFill>
                  <a:srgbClr val="060701"/>
                </a:solidFill>
                <a:latin typeface="Open Sans Bold"/>
                <a:ea typeface="Open Sans Bold"/>
                <a:cs typeface="Open Sans Bold"/>
                <a:sym typeface="Open Sans Bold"/>
              </a:rPr>
              <a:t>Encapsulation</a:t>
            </a:r>
          </a:p>
          <a:p>
            <a:pPr algn="l">
              <a:lnSpc>
                <a:spcPts val="4179"/>
              </a:lnSpc>
            </a:pPr>
            <a:r>
              <a:rPr lang="en-US" sz="2199" b="true">
                <a:solidFill>
                  <a:srgbClr val="060701"/>
                </a:solidFill>
                <a:latin typeface="Open Sans Bold"/>
                <a:ea typeface="Open Sans Bold"/>
                <a:cs typeface="Open Sans Bold"/>
                <a:sym typeface="Open Sans Bold"/>
              </a:rPr>
              <a:t>Polymorphism</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pic>
        <p:nvPicPr>
          <p:cNvPr name="Picture 9" id="9"/>
          <p:cNvPicPr>
            <a:picLocks noChangeAspect="true"/>
          </p:cNvPicPr>
          <p:nvPr/>
        </p:nvPicPr>
        <p:blipFill>
          <a:blip r:embed="rId8"/>
          <a:srcRect l="0" t="0" r="0" b="0"/>
          <a:stretch>
            <a:fillRect/>
          </a:stretch>
        </p:blipFill>
        <p:spPr>
          <a:xfrm flipH="false" flipV="false" rot="0">
            <a:off x="234528" y="341503"/>
            <a:ext cx="1811844" cy="1766548"/>
          </a:xfrm>
          <a:prstGeom prst="rect">
            <a:avLst/>
          </a:prstGeom>
        </p:spPr>
      </p:pic>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2052760" y="4052477"/>
            <a:ext cx="663553" cy="676332"/>
          </a:xfrm>
          <a:custGeom>
            <a:avLst/>
            <a:gdLst/>
            <a:ahLst/>
            <a:cxnLst/>
            <a:rect r="r" b="b" t="t" l="l"/>
            <a:pathLst>
              <a:path h="676332" w="663553">
                <a:moveTo>
                  <a:pt x="0" y="0"/>
                </a:moveTo>
                <a:lnTo>
                  <a:pt x="663554" y="0"/>
                </a:lnTo>
                <a:lnTo>
                  <a:pt x="663554" y="676331"/>
                </a:lnTo>
                <a:lnTo>
                  <a:pt x="0" y="676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sp>
        <p:nvSpPr>
          <p:cNvPr name="TextBox 10" id="10"/>
          <p:cNvSpPr txBox="true"/>
          <p:nvPr/>
        </p:nvSpPr>
        <p:spPr>
          <a:xfrm rot="0">
            <a:off x="-663463"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C956C"/>
                </a:solidFill>
                <a:latin typeface="Poppins Bold"/>
                <a:ea typeface="Poppins Bold"/>
                <a:cs typeface="Poppins Bold"/>
                <a:sym typeface="Poppins Bold"/>
              </a:rPr>
              <a:t>Decorative Plants</a:t>
            </a:r>
          </a:p>
        </p:txBody>
      </p:sp>
      <p:pic>
        <p:nvPicPr>
          <p:cNvPr name="Picture 11" id="11"/>
          <p:cNvPicPr>
            <a:picLocks noChangeAspect="true"/>
          </p:cNvPicPr>
          <p:nvPr/>
        </p:nvPicPr>
        <p:blipFill>
          <a:blip r:embed="rId10"/>
          <a:srcRect l="0" t="0" r="0" b="0"/>
          <a:stretch>
            <a:fillRect/>
          </a:stretch>
        </p:blipFill>
        <p:spPr>
          <a:xfrm flipH="false" flipV="false" rot="0">
            <a:off x="234528" y="341503"/>
            <a:ext cx="1811844" cy="1766548"/>
          </a:xfrm>
          <a:prstGeom prst="rect">
            <a:avLst/>
          </a:prstGeom>
        </p:spPr>
      </p:pic>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sp>
        <p:nvSpPr>
          <p:cNvPr name="TextBox 9" id="9"/>
          <p:cNvSpPr txBox="true"/>
          <p:nvPr/>
        </p:nvSpPr>
        <p:spPr>
          <a:xfrm rot="0">
            <a:off x="-663463"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C956C"/>
                </a:solidFill>
                <a:latin typeface="Poppins Bold"/>
                <a:ea typeface="Poppins Bold"/>
                <a:cs typeface="Poppins Bold"/>
                <a:sym typeface="Poppins Bold"/>
              </a:rPr>
              <a:t>Decorative Plants</a:t>
            </a:r>
          </a:p>
        </p:txBody>
      </p:sp>
      <p:sp>
        <p:nvSpPr>
          <p:cNvPr name="TextBox 10" id="10"/>
          <p:cNvSpPr txBox="true"/>
          <p:nvPr/>
        </p:nvSpPr>
        <p:spPr>
          <a:xfrm rot="0">
            <a:off x="3840154" y="5105400"/>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F9273"/>
                </a:solidFill>
                <a:latin typeface="Poppins Bold"/>
                <a:ea typeface="Poppins Bold"/>
                <a:cs typeface="Poppins Bold"/>
                <a:sym typeface="Poppins Bold"/>
              </a:rPr>
              <a:t>Medicinal Plants</a:t>
            </a:r>
          </a:p>
        </p:txBody>
      </p:sp>
      <p:pic>
        <p:nvPicPr>
          <p:cNvPr name="Picture 11" id="11"/>
          <p:cNvPicPr>
            <a:picLocks noChangeAspect="true"/>
          </p:cNvPicPr>
          <p:nvPr/>
        </p:nvPicPr>
        <p:blipFill>
          <a:blip r:embed="rId8"/>
          <a:srcRect l="0" t="0" r="0" b="0"/>
          <a:stretch>
            <a:fillRect/>
          </a:stretch>
        </p:blipFill>
        <p:spPr>
          <a:xfrm flipH="false" flipV="false" rot="0">
            <a:off x="234528" y="341503"/>
            <a:ext cx="1811844" cy="1766548"/>
          </a:xfrm>
          <a:prstGeom prst="rect">
            <a:avLst/>
          </a:prstGeom>
        </p:spPr>
      </p:pic>
      <p:sp>
        <p:nvSpPr>
          <p:cNvPr name="Freeform 12" id="12"/>
          <p:cNvSpPr/>
          <p:nvPr/>
        </p:nvSpPr>
        <p:spPr>
          <a:xfrm flipH="false" flipV="false" rot="5400000">
            <a:off x="6556377" y="4052477"/>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med">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sp>
        <p:nvSpPr>
          <p:cNvPr name="TextBox 9" id="9"/>
          <p:cNvSpPr txBox="true"/>
          <p:nvPr/>
        </p:nvSpPr>
        <p:spPr>
          <a:xfrm rot="0">
            <a:off x="-663463"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C956C"/>
                </a:solidFill>
                <a:latin typeface="Poppins Bold"/>
                <a:ea typeface="Poppins Bold"/>
                <a:cs typeface="Poppins Bold"/>
                <a:sym typeface="Poppins Bold"/>
              </a:rPr>
              <a:t>Decorative Plants</a:t>
            </a:r>
          </a:p>
        </p:txBody>
      </p:sp>
      <p:sp>
        <p:nvSpPr>
          <p:cNvPr name="TextBox 10" id="10"/>
          <p:cNvSpPr txBox="true"/>
          <p:nvPr/>
        </p:nvSpPr>
        <p:spPr>
          <a:xfrm rot="0">
            <a:off x="3840154" y="5105400"/>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F9273"/>
                </a:solidFill>
                <a:latin typeface="Poppins Bold"/>
                <a:ea typeface="Poppins Bold"/>
                <a:cs typeface="Poppins Bold"/>
                <a:sym typeface="Poppins Bold"/>
              </a:rPr>
              <a:t>Medicinal Plants</a:t>
            </a:r>
          </a:p>
        </p:txBody>
      </p:sp>
      <p:sp>
        <p:nvSpPr>
          <p:cNvPr name="TextBox 11" id="11"/>
          <p:cNvSpPr txBox="true"/>
          <p:nvPr/>
        </p:nvSpPr>
        <p:spPr>
          <a:xfrm rot="0">
            <a:off x="8345535"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54A464"/>
                </a:solidFill>
                <a:latin typeface="Poppins Bold"/>
                <a:ea typeface="Poppins Bold"/>
                <a:cs typeface="Poppins Bold"/>
                <a:sym typeface="Poppins Bold"/>
              </a:rPr>
              <a:t>Vegetable Plants</a:t>
            </a:r>
          </a:p>
        </p:txBody>
      </p:sp>
      <p:pic>
        <p:nvPicPr>
          <p:cNvPr name="Picture 12" id="12"/>
          <p:cNvPicPr>
            <a:picLocks noChangeAspect="true"/>
          </p:cNvPicPr>
          <p:nvPr/>
        </p:nvPicPr>
        <p:blipFill>
          <a:blip r:embed="rId8"/>
          <a:srcRect l="0" t="0" r="0" b="0"/>
          <a:stretch>
            <a:fillRect/>
          </a:stretch>
        </p:blipFill>
        <p:spPr>
          <a:xfrm flipH="false" flipV="false" rot="0">
            <a:off x="234528" y="341503"/>
            <a:ext cx="1811844" cy="1766548"/>
          </a:xfrm>
          <a:prstGeom prst="rect">
            <a:avLst/>
          </a:prstGeom>
        </p:spPr>
      </p:pic>
      <p:sp>
        <p:nvSpPr>
          <p:cNvPr name="Freeform 13" id="13"/>
          <p:cNvSpPr/>
          <p:nvPr/>
        </p:nvSpPr>
        <p:spPr>
          <a:xfrm flipH="false" flipV="false" rot="5400000">
            <a:off x="11061759" y="4052477"/>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med">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sp>
        <p:nvSpPr>
          <p:cNvPr name="TextBox 9" id="9"/>
          <p:cNvSpPr txBox="true"/>
          <p:nvPr/>
        </p:nvSpPr>
        <p:spPr>
          <a:xfrm rot="0">
            <a:off x="-663463"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C956C"/>
                </a:solidFill>
                <a:latin typeface="Poppins Bold"/>
                <a:ea typeface="Poppins Bold"/>
                <a:cs typeface="Poppins Bold"/>
                <a:sym typeface="Poppins Bold"/>
              </a:rPr>
              <a:t>Decorative Plants</a:t>
            </a:r>
          </a:p>
        </p:txBody>
      </p:sp>
      <p:sp>
        <p:nvSpPr>
          <p:cNvPr name="TextBox 10" id="10"/>
          <p:cNvSpPr txBox="true"/>
          <p:nvPr/>
        </p:nvSpPr>
        <p:spPr>
          <a:xfrm rot="0">
            <a:off x="3840154" y="5105400"/>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F9273"/>
                </a:solidFill>
                <a:latin typeface="Poppins Bold"/>
                <a:ea typeface="Poppins Bold"/>
                <a:cs typeface="Poppins Bold"/>
                <a:sym typeface="Poppins Bold"/>
              </a:rPr>
              <a:t>Medicinal Plants</a:t>
            </a:r>
          </a:p>
        </p:txBody>
      </p:sp>
      <p:sp>
        <p:nvSpPr>
          <p:cNvPr name="TextBox 11" id="11"/>
          <p:cNvSpPr txBox="true"/>
          <p:nvPr/>
        </p:nvSpPr>
        <p:spPr>
          <a:xfrm rot="0">
            <a:off x="8345535"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54A464"/>
                </a:solidFill>
                <a:latin typeface="Poppins Bold"/>
                <a:ea typeface="Poppins Bold"/>
                <a:cs typeface="Poppins Bold"/>
                <a:sym typeface="Poppins Bold"/>
              </a:rPr>
              <a:t>Vegetable Plants</a:t>
            </a:r>
          </a:p>
        </p:txBody>
      </p:sp>
      <p:sp>
        <p:nvSpPr>
          <p:cNvPr name="TextBox 12" id="12"/>
          <p:cNvSpPr txBox="true"/>
          <p:nvPr/>
        </p:nvSpPr>
        <p:spPr>
          <a:xfrm rot="0">
            <a:off x="12989772"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54A464"/>
                </a:solidFill>
                <a:latin typeface="Poppins Bold"/>
                <a:ea typeface="Poppins Bold"/>
                <a:cs typeface="Poppins Bold"/>
                <a:sym typeface="Poppins Bold"/>
              </a:rPr>
              <a:t>Garden</a:t>
            </a:r>
          </a:p>
        </p:txBody>
      </p:sp>
      <p:pic>
        <p:nvPicPr>
          <p:cNvPr name="Picture 13" id="13"/>
          <p:cNvPicPr>
            <a:picLocks noChangeAspect="true"/>
          </p:cNvPicPr>
          <p:nvPr/>
        </p:nvPicPr>
        <p:blipFill>
          <a:blip r:embed="rId8"/>
          <a:srcRect l="0" t="0" r="0" b="0"/>
          <a:stretch>
            <a:fillRect/>
          </a:stretch>
        </p:blipFill>
        <p:spPr>
          <a:xfrm flipH="false" flipV="false" rot="0">
            <a:off x="234528" y="341503"/>
            <a:ext cx="1811844" cy="1766548"/>
          </a:xfrm>
          <a:prstGeom prst="rect">
            <a:avLst/>
          </a:prstGeom>
        </p:spPr>
      </p:pic>
      <p:sp>
        <p:nvSpPr>
          <p:cNvPr name="Freeform 14" id="14"/>
          <p:cNvSpPr/>
          <p:nvPr/>
        </p:nvSpPr>
        <p:spPr>
          <a:xfrm flipH="false" flipV="false" rot="5400000">
            <a:off x="15705995" y="4052477"/>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med">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2052760" y="4052477"/>
            <a:ext cx="663553" cy="676332"/>
          </a:xfrm>
          <a:custGeom>
            <a:avLst/>
            <a:gdLst/>
            <a:ahLst/>
            <a:cxnLst/>
            <a:rect r="r" b="b" t="t" l="l"/>
            <a:pathLst>
              <a:path h="676332" w="663553">
                <a:moveTo>
                  <a:pt x="0" y="0"/>
                </a:moveTo>
                <a:lnTo>
                  <a:pt x="663554" y="0"/>
                </a:lnTo>
                <a:lnTo>
                  <a:pt x="663554" y="676331"/>
                </a:lnTo>
                <a:lnTo>
                  <a:pt x="0" y="676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5705995" y="4052477"/>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6556377" y="4135392"/>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482557">
            <a:off x="2684823" y="7217696"/>
            <a:ext cx="4917543" cy="719191"/>
          </a:xfrm>
          <a:custGeom>
            <a:avLst/>
            <a:gdLst/>
            <a:ahLst/>
            <a:cxnLst/>
            <a:rect r="r" b="b" t="t" l="l"/>
            <a:pathLst>
              <a:path h="719191" w="4917543">
                <a:moveTo>
                  <a:pt x="0" y="0"/>
                </a:moveTo>
                <a:lnTo>
                  <a:pt x="4917543" y="0"/>
                </a:lnTo>
                <a:lnTo>
                  <a:pt x="4917543" y="719190"/>
                </a:lnTo>
                <a:lnTo>
                  <a:pt x="0" y="7191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907963" y="1675635"/>
            <a:ext cx="14472073" cy="19621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Abstract class mewariskan sifatnya ke 4 subclass...</a:t>
            </a:r>
          </a:p>
        </p:txBody>
      </p:sp>
      <p:sp>
        <p:nvSpPr>
          <p:cNvPr name="TextBox 13" id="13"/>
          <p:cNvSpPr txBox="true"/>
          <p:nvPr/>
        </p:nvSpPr>
        <p:spPr>
          <a:xfrm rot="0">
            <a:off x="-663463"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C956C"/>
                </a:solidFill>
                <a:latin typeface="Poppins Bold"/>
                <a:ea typeface="Poppins Bold"/>
                <a:cs typeface="Poppins Bold"/>
                <a:sym typeface="Poppins Bold"/>
              </a:rPr>
              <a:t>Decorative Plants</a:t>
            </a:r>
          </a:p>
        </p:txBody>
      </p:sp>
      <p:sp>
        <p:nvSpPr>
          <p:cNvPr name="TextBox 14" id="14"/>
          <p:cNvSpPr txBox="true"/>
          <p:nvPr/>
        </p:nvSpPr>
        <p:spPr>
          <a:xfrm rot="0">
            <a:off x="3840154" y="5105400"/>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4F9273"/>
                </a:solidFill>
                <a:latin typeface="Poppins Bold"/>
                <a:ea typeface="Poppins Bold"/>
                <a:cs typeface="Poppins Bold"/>
                <a:sym typeface="Poppins Bold"/>
              </a:rPr>
              <a:t>Medicinal Plants</a:t>
            </a:r>
          </a:p>
        </p:txBody>
      </p:sp>
      <p:sp>
        <p:nvSpPr>
          <p:cNvPr name="TextBox 15" id="15"/>
          <p:cNvSpPr txBox="true"/>
          <p:nvPr/>
        </p:nvSpPr>
        <p:spPr>
          <a:xfrm rot="0">
            <a:off x="8345535"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54A464"/>
                </a:solidFill>
                <a:latin typeface="Poppins Bold"/>
                <a:ea typeface="Poppins Bold"/>
                <a:cs typeface="Poppins Bold"/>
                <a:sym typeface="Poppins Bold"/>
              </a:rPr>
              <a:t>Vegetable Plants</a:t>
            </a:r>
          </a:p>
        </p:txBody>
      </p:sp>
      <p:sp>
        <p:nvSpPr>
          <p:cNvPr name="TextBox 16" id="16"/>
          <p:cNvSpPr txBox="true"/>
          <p:nvPr/>
        </p:nvSpPr>
        <p:spPr>
          <a:xfrm rot="0">
            <a:off x="7767145" y="7970570"/>
            <a:ext cx="6096000" cy="1886150"/>
          </a:xfrm>
          <a:prstGeom prst="rect">
            <a:avLst/>
          </a:prstGeom>
        </p:spPr>
        <p:txBody>
          <a:bodyPr anchor="t" rtlCol="false" tIns="0" lIns="0" bIns="0" rIns="0">
            <a:spAutoFit/>
          </a:bodyPr>
          <a:lstStyle/>
          <a:p>
            <a:pPr algn="l">
              <a:lnSpc>
                <a:spcPts val="3710"/>
              </a:lnSpc>
            </a:pPr>
            <a:r>
              <a:rPr lang="en-US" sz="2968" b="true">
                <a:solidFill>
                  <a:srgbClr val="4C956C"/>
                </a:solidFill>
                <a:latin typeface="Poppins Bold"/>
                <a:ea typeface="Poppins Bold"/>
                <a:cs typeface="Poppins Bold"/>
                <a:sym typeface="Poppins Bold"/>
              </a:rPr>
              <a:t>Mewarisi atribut </a:t>
            </a:r>
          </a:p>
          <a:p>
            <a:pPr algn="l">
              <a:lnSpc>
                <a:spcPts val="3710"/>
              </a:lnSpc>
            </a:pPr>
            <a:r>
              <a:rPr lang="en-US" sz="2968" b="true">
                <a:solidFill>
                  <a:srgbClr val="4C956C"/>
                </a:solidFill>
                <a:latin typeface="Poppins Bold"/>
                <a:ea typeface="Poppins Bold"/>
                <a:cs typeface="Poppins Bold"/>
                <a:sym typeface="Poppins Bold"/>
              </a:rPr>
              <a:t>o  </a:t>
            </a:r>
            <a:r>
              <a:rPr lang="en-US" sz="2968" b="true">
                <a:solidFill>
                  <a:srgbClr val="4C956C"/>
                </a:solidFill>
                <a:latin typeface="Poppins Bold"/>
                <a:ea typeface="Poppins Bold"/>
                <a:cs typeface="Poppins Bold"/>
                <a:sym typeface="Poppins Bold"/>
              </a:rPr>
              <a:t>plantName</a:t>
            </a:r>
          </a:p>
          <a:p>
            <a:pPr algn="l">
              <a:lnSpc>
                <a:spcPts val="3710"/>
              </a:lnSpc>
            </a:pPr>
            <a:r>
              <a:rPr lang="en-US" sz="2968" b="true">
                <a:solidFill>
                  <a:srgbClr val="4C956C"/>
                </a:solidFill>
                <a:latin typeface="Poppins Bold"/>
                <a:ea typeface="Poppins Bold"/>
                <a:cs typeface="Poppins Bold"/>
                <a:sym typeface="Poppins Bold"/>
              </a:rPr>
              <a:t>o</a:t>
            </a:r>
            <a:r>
              <a:rPr lang="en-US" sz="2968" b="true">
                <a:solidFill>
                  <a:srgbClr val="4C956C"/>
                </a:solidFill>
                <a:latin typeface="Poppins Bold"/>
                <a:ea typeface="Poppins Bold"/>
                <a:cs typeface="Poppins Bold"/>
                <a:sym typeface="Poppins Bold"/>
              </a:rPr>
              <a:t>  </a:t>
            </a:r>
            <a:r>
              <a:rPr lang="en-US" sz="2968" b="true">
                <a:solidFill>
                  <a:srgbClr val="4C956C"/>
                </a:solidFill>
                <a:latin typeface="Poppins Bold"/>
                <a:ea typeface="Poppins Bold"/>
                <a:cs typeface="Poppins Bold"/>
                <a:sym typeface="Poppins Bold"/>
              </a:rPr>
              <a:t>scientificName</a:t>
            </a:r>
          </a:p>
          <a:p>
            <a:pPr algn="l" marL="0" indent="0" lvl="0">
              <a:lnSpc>
                <a:spcPts val="3710"/>
              </a:lnSpc>
              <a:spcBef>
                <a:spcPct val="0"/>
              </a:spcBef>
            </a:pPr>
            <a:r>
              <a:rPr lang="en-US" b="true" sz="2968">
                <a:solidFill>
                  <a:srgbClr val="4C956C"/>
                </a:solidFill>
                <a:latin typeface="Poppins Bold"/>
                <a:ea typeface="Poppins Bold"/>
                <a:cs typeface="Poppins Bold"/>
                <a:sym typeface="Poppins Bold"/>
              </a:rPr>
              <a:t>o</a:t>
            </a:r>
            <a:r>
              <a:rPr lang="en-US" b="true" sz="2968">
                <a:solidFill>
                  <a:srgbClr val="4C956C"/>
                </a:solidFill>
                <a:latin typeface="Poppins Bold"/>
                <a:ea typeface="Poppins Bold"/>
                <a:cs typeface="Poppins Bold"/>
                <a:sym typeface="Poppins Bold"/>
              </a:rPr>
              <a:t>  </a:t>
            </a:r>
            <a:r>
              <a:rPr lang="en-US" b="true" sz="2968">
                <a:solidFill>
                  <a:srgbClr val="4C956C"/>
                </a:solidFill>
                <a:latin typeface="Poppins Bold"/>
                <a:ea typeface="Poppins Bold"/>
                <a:cs typeface="Poppins Bold"/>
                <a:sym typeface="Poppins Bold"/>
              </a:rPr>
              <a:t>age </a:t>
            </a:r>
          </a:p>
        </p:txBody>
      </p:sp>
      <p:sp>
        <p:nvSpPr>
          <p:cNvPr name="Freeform 17" id="17"/>
          <p:cNvSpPr/>
          <p:nvPr/>
        </p:nvSpPr>
        <p:spPr>
          <a:xfrm flipH="false" flipV="false" rot="5400000">
            <a:off x="11061759" y="4135392"/>
            <a:ext cx="663553" cy="676332"/>
          </a:xfrm>
          <a:custGeom>
            <a:avLst/>
            <a:gdLst/>
            <a:ahLst/>
            <a:cxnLst/>
            <a:rect r="r" b="b" t="t" l="l"/>
            <a:pathLst>
              <a:path h="676332" w="663553">
                <a:moveTo>
                  <a:pt x="0" y="0"/>
                </a:moveTo>
                <a:lnTo>
                  <a:pt x="663553" y="0"/>
                </a:lnTo>
                <a:lnTo>
                  <a:pt x="663553" y="676331"/>
                </a:lnTo>
                <a:lnTo>
                  <a:pt x="0" y="6763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2989772" y="5112944"/>
            <a:ext cx="6096000" cy="485975"/>
          </a:xfrm>
          <a:prstGeom prst="rect">
            <a:avLst/>
          </a:prstGeom>
        </p:spPr>
        <p:txBody>
          <a:bodyPr anchor="t" rtlCol="false" tIns="0" lIns="0" bIns="0" rIns="0">
            <a:spAutoFit/>
          </a:bodyPr>
          <a:lstStyle/>
          <a:p>
            <a:pPr algn="ctr" marL="0" indent="0" lvl="0">
              <a:lnSpc>
                <a:spcPts val="3710"/>
              </a:lnSpc>
              <a:spcBef>
                <a:spcPct val="0"/>
              </a:spcBef>
            </a:pPr>
            <a:r>
              <a:rPr lang="en-US" b="true" sz="2968">
                <a:solidFill>
                  <a:srgbClr val="54A464"/>
                </a:solidFill>
                <a:latin typeface="Poppins Bold"/>
                <a:ea typeface="Poppins Bold"/>
                <a:cs typeface="Poppins Bold"/>
                <a:sym typeface="Poppins Bold"/>
              </a:rPr>
              <a:t>Garden</a:t>
            </a:r>
          </a:p>
        </p:txBody>
      </p:sp>
      <p:sp>
        <p:nvSpPr>
          <p:cNvPr name="Freeform 19" id="19"/>
          <p:cNvSpPr/>
          <p:nvPr/>
        </p:nvSpPr>
        <p:spPr>
          <a:xfrm flipH="false" flipV="true" rot="2482557">
            <a:off x="5934649" y="6622309"/>
            <a:ext cx="3301677" cy="482870"/>
          </a:xfrm>
          <a:custGeom>
            <a:avLst/>
            <a:gdLst/>
            <a:ahLst/>
            <a:cxnLst/>
            <a:rect r="r" b="b" t="t" l="l"/>
            <a:pathLst>
              <a:path h="482870" w="3301677">
                <a:moveTo>
                  <a:pt x="0" y="482870"/>
                </a:moveTo>
                <a:lnTo>
                  <a:pt x="3301676" y="482870"/>
                </a:lnTo>
                <a:lnTo>
                  <a:pt x="3301676" y="0"/>
                </a:lnTo>
                <a:lnTo>
                  <a:pt x="0" y="0"/>
                </a:lnTo>
                <a:lnTo>
                  <a:pt x="0" y="48287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8367296">
            <a:off x="9164306" y="6606526"/>
            <a:ext cx="3301677" cy="482870"/>
          </a:xfrm>
          <a:custGeom>
            <a:avLst/>
            <a:gdLst/>
            <a:ahLst/>
            <a:cxnLst/>
            <a:rect r="r" b="b" t="t" l="l"/>
            <a:pathLst>
              <a:path h="482870" w="3301677">
                <a:moveTo>
                  <a:pt x="0" y="0"/>
                </a:moveTo>
                <a:lnTo>
                  <a:pt x="3301677" y="0"/>
                </a:lnTo>
                <a:lnTo>
                  <a:pt x="3301677" y="482870"/>
                </a:lnTo>
                <a:lnTo>
                  <a:pt x="0" y="4828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true" rot="8527847">
            <a:off x="11079104" y="7105491"/>
            <a:ext cx="4917543" cy="719191"/>
          </a:xfrm>
          <a:custGeom>
            <a:avLst/>
            <a:gdLst/>
            <a:ahLst/>
            <a:cxnLst/>
            <a:rect r="r" b="b" t="t" l="l"/>
            <a:pathLst>
              <a:path h="719191" w="4917543">
                <a:moveTo>
                  <a:pt x="0" y="719191"/>
                </a:moveTo>
                <a:lnTo>
                  <a:pt x="4917543" y="719191"/>
                </a:lnTo>
                <a:lnTo>
                  <a:pt x="4917543" y="0"/>
                </a:lnTo>
                <a:lnTo>
                  <a:pt x="0" y="0"/>
                </a:lnTo>
                <a:lnTo>
                  <a:pt x="0" y="719191"/>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22" id="22"/>
          <p:cNvPicPr>
            <a:picLocks noChangeAspect="true"/>
          </p:cNvPicPr>
          <p:nvPr/>
        </p:nvPicPr>
        <p:blipFill>
          <a:blip r:embed="rId12"/>
          <a:srcRect l="0" t="0" r="0" b="0"/>
          <a:stretch>
            <a:fillRect/>
          </a:stretch>
        </p:blipFill>
        <p:spPr>
          <a:xfrm flipH="false" flipV="false" rot="0">
            <a:off x="234528" y="341503"/>
            <a:ext cx="1811844" cy="1766548"/>
          </a:xfrm>
          <a:prstGeom prst="rect">
            <a:avLst/>
          </a:prstGeom>
        </p:spPr>
      </p:pic>
    </p:spTree>
  </p:cSld>
  <p:clrMapOvr>
    <a:masterClrMapping/>
  </p:clrMapOvr>
  <p:transition spd="med">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695849" y="0"/>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grpSp>
        <p:nvGrpSpPr>
          <p:cNvPr name="Group 5" id="5"/>
          <p:cNvGrpSpPr/>
          <p:nvPr/>
        </p:nvGrpSpPr>
        <p:grpSpPr>
          <a:xfrm rot="0">
            <a:off x="14206075" y="6099312"/>
            <a:ext cx="221851" cy="2218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grpSp>
        <p:nvGrpSpPr>
          <p:cNvPr name="Group 8" id="8"/>
          <p:cNvGrpSpPr/>
          <p:nvPr/>
        </p:nvGrpSpPr>
        <p:grpSpPr>
          <a:xfrm rot="0">
            <a:off x="9382701" y="6036247"/>
            <a:ext cx="221851" cy="22185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D9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sp>
        <p:nvSpPr>
          <p:cNvPr name="Freeform 11" id="11"/>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916619" y="-524951"/>
            <a:ext cx="3385811" cy="4654036"/>
          </a:xfrm>
          <a:custGeom>
            <a:avLst/>
            <a:gdLst/>
            <a:ahLst/>
            <a:cxnLst/>
            <a:rect r="r" b="b" t="t" l="l"/>
            <a:pathLst>
              <a:path h="4654036" w="3385811">
                <a:moveTo>
                  <a:pt x="0" y="0"/>
                </a:moveTo>
                <a:lnTo>
                  <a:pt x="3385812" y="0"/>
                </a:lnTo>
                <a:lnTo>
                  <a:pt x="3385812" y="4654036"/>
                </a:lnTo>
                <a:lnTo>
                  <a:pt x="0" y="4654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044061" y="7970716"/>
            <a:ext cx="1654688" cy="1417015"/>
          </a:xfrm>
          <a:custGeom>
            <a:avLst/>
            <a:gdLst/>
            <a:ahLst/>
            <a:cxnLst/>
            <a:rect r="r" b="b" t="t" l="l"/>
            <a:pathLst>
              <a:path h="1417015" w="1654688">
                <a:moveTo>
                  <a:pt x="0" y="0"/>
                </a:moveTo>
                <a:lnTo>
                  <a:pt x="1654689" y="0"/>
                </a:lnTo>
                <a:lnTo>
                  <a:pt x="1654689" y="1417015"/>
                </a:lnTo>
                <a:lnTo>
                  <a:pt x="0" y="14170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72578" y="7677498"/>
            <a:ext cx="3884649" cy="2888766"/>
          </a:xfrm>
          <a:custGeom>
            <a:avLst/>
            <a:gdLst/>
            <a:ahLst/>
            <a:cxnLst/>
            <a:rect r="r" b="b" t="t" l="l"/>
            <a:pathLst>
              <a:path h="2888766" w="3884649">
                <a:moveTo>
                  <a:pt x="0" y="0"/>
                </a:moveTo>
                <a:lnTo>
                  <a:pt x="3884649" y="0"/>
                </a:lnTo>
                <a:lnTo>
                  <a:pt x="3884649" y="2888766"/>
                </a:lnTo>
                <a:lnTo>
                  <a:pt x="0" y="28887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50774" y="4047016"/>
            <a:ext cx="5106816" cy="3630482"/>
          </a:xfrm>
          <a:custGeom>
            <a:avLst/>
            <a:gdLst/>
            <a:ahLst/>
            <a:cxnLst/>
            <a:rect r="r" b="b" t="t" l="l"/>
            <a:pathLst>
              <a:path h="3630482" w="5106816">
                <a:moveTo>
                  <a:pt x="0" y="0"/>
                </a:moveTo>
                <a:lnTo>
                  <a:pt x="5106815" y="0"/>
                </a:lnTo>
                <a:lnTo>
                  <a:pt x="5106815" y="3630482"/>
                </a:lnTo>
                <a:lnTo>
                  <a:pt x="0" y="36304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84372" y="1885360"/>
            <a:ext cx="1888656" cy="2028830"/>
          </a:xfrm>
          <a:custGeom>
            <a:avLst/>
            <a:gdLst/>
            <a:ahLst/>
            <a:cxnLst/>
            <a:rect r="r" b="b" t="t" l="l"/>
            <a:pathLst>
              <a:path h="2028830" w="1888656">
                <a:moveTo>
                  <a:pt x="0" y="0"/>
                </a:moveTo>
                <a:lnTo>
                  <a:pt x="1888656" y="0"/>
                </a:lnTo>
                <a:lnTo>
                  <a:pt x="1888656" y="2028829"/>
                </a:lnTo>
                <a:lnTo>
                  <a:pt x="0" y="20288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5219935" y="3132843"/>
            <a:ext cx="1702590" cy="1262754"/>
          </a:xfrm>
          <a:custGeom>
            <a:avLst/>
            <a:gdLst/>
            <a:ahLst/>
            <a:cxnLst/>
            <a:rect r="r" b="b" t="t" l="l"/>
            <a:pathLst>
              <a:path h="1262754" w="1702590">
                <a:moveTo>
                  <a:pt x="0" y="0"/>
                </a:moveTo>
                <a:lnTo>
                  <a:pt x="1702590" y="0"/>
                </a:lnTo>
                <a:lnTo>
                  <a:pt x="1702590" y="1262754"/>
                </a:lnTo>
                <a:lnTo>
                  <a:pt x="0" y="1262754"/>
                </a:lnTo>
                <a:lnTo>
                  <a:pt x="0" y="0"/>
                </a:lnTo>
                <a:close/>
              </a:path>
            </a:pathLst>
          </a:custGeom>
          <a:blipFill>
            <a:blip r:embed="rId18"/>
            <a:stretch>
              <a:fillRect l="0" t="0" r="0" b="0"/>
            </a:stretch>
          </a:blipFill>
        </p:spPr>
      </p:sp>
      <p:pic>
        <p:nvPicPr>
          <p:cNvPr name="Picture 20" id="20"/>
          <p:cNvPicPr>
            <a:picLocks noChangeAspect="true"/>
          </p:cNvPicPr>
          <p:nvPr/>
        </p:nvPicPr>
        <p:blipFill>
          <a:blip r:embed="rId19"/>
          <a:srcRect l="0" t="0" r="0" b="0"/>
          <a:stretch>
            <a:fillRect/>
          </a:stretch>
        </p:blipFill>
        <p:spPr>
          <a:xfrm flipH="false" flipV="false" rot="10638575">
            <a:off x="3359650" y="3840892"/>
            <a:ext cx="2424701" cy="2424701"/>
          </a:xfrm>
          <a:prstGeom prst="rect">
            <a:avLst/>
          </a:prstGeom>
        </p:spPr>
      </p:pic>
      <p:sp>
        <p:nvSpPr>
          <p:cNvPr name="Freeform 21" id="21"/>
          <p:cNvSpPr/>
          <p:nvPr/>
        </p:nvSpPr>
        <p:spPr>
          <a:xfrm flipH="false" flipV="false" rot="0">
            <a:off x="14274881" y="432592"/>
            <a:ext cx="1568717" cy="1215043"/>
          </a:xfrm>
          <a:custGeom>
            <a:avLst/>
            <a:gdLst/>
            <a:ahLst/>
            <a:cxnLst/>
            <a:rect r="r" b="b" t="t" l="l"/>
            <a:pathLst>
              <a:path h="1215043" w="1568717">
                <a:moveTo>
                  <a:pt x="0" y="0"/>
                </a:moveTo>
                <a:lnTo>
                  <a:pt x="1568717" y="0"/>
                </a:lnTo>
                <a:lnTo>
                  <a:pt x="1568717" y="1215043"/>
                </a:lnTo>
                <a:lnTo>
                  <a:pt x="0" y="121504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2" id="22"/>
          <p:cNvSpPr txBox="true"/>
          <p:nvPr/>
        </p:nvSpPr>
        <p:spPr>
          <a:xfrm rot="0">
            <a:off x="8749455" y="756343"/>
            <a:ext cx="5969377" cy="1009650"/>
          </a:xfrm>
          <a:prstGeom prst="rect">
            <a:avLst/>
          </a:prstGeom>
        </p:spPr>
        <p:txBody>
          <a:bodyPr anchor="t" rtlCol="false" tIns="0" lIns="0" bIns="0" rIns="0">
            <a:spAutoFit/>
          </a:bodyPr>
          <a:lstStyle/>
          <a:p>
            <a:pPr algn="l" marL="0" indent="0" lvl="0">
              <a:lnSpc>
                <a:spcPts val="7500"/>
              </a:lnSpc>
              <a:spcBef>
                <a:spcPct val="0"/>
              </a:spcBef>
            </a:pPr>
            <a:r>
              <a:rPr lang="en-US" b="true" sz="6000">
                <a:solidFill>
                  <a:srgbClr val="360001"/>
                </a:solidFill>
                <a:latin typeface="Poppins Bold"/>
                <a:ea typeface="Poppins Bold"/>
                <a:cs typeface="Poppins Bold"/>
                <a:sym typeface="Poppins Bold"/>
              </a:rPr>
              <a:t> Class Garden</a:t>
            </a:r>
          </a:p>
        </p:txBody>
      </p:sp>
      <p:sp>
        <p:nvSpPr>
          <p:cNvPr name="TextBox 23" id="23"/>
          <p:cNvSpPr txBox="true"/>
          <p:nvPr/>
        </p:nvSpPr>
        <p:spPr>
          <a:xfrm rot="0">
            <a:off x="14718833" y="6032674"/>
            <a:ext cx="3235345" cy="412750"/>
          </a:xfrm>
          <a:prstGeom prst="rect">
            <a:avLst/>
          </a:prstGeom>
        </p:spPr>
        <p:txBody>
          <a:bodyPr anchor="t" rtlCol="false" tIns="0" lIns="0" bIns="0" rIns="0">
            <a:spAutoFit/>
          </a:bodyPr>
          <a:lstStyle/>
          <a:p>
            <a:pPr algn="l" marL="0" indent="0" lvl="0">
              <a:lnSpc>
                <a:spcPts val="3124"/>
              </a:lnSpc>
              <a:spcBef>
                <a:spcPct val="0"/>
              </a:spcBef>
            </a:pPr>
            <a:r>
              <a:rPr lang="en-US" b="true" sz="2499">
                <a:solidFill>
                  <a:srgbClr val="360001"/>
                </a:solidFill>
                <a:latin typeface="Poppins Bold"/>
                <a:ea typeface="Poppins Bold"/>
                <a:cs typeface="Poppins Bold"/>
                <a:sym typeface="Poppins Bold"/>
              </a:rPr>
              <a:t>Penerapan</a:t>
            </a:r>
            <a:r>
              <a:rPr lang="en-US" b="true" sz="2499">
                <a:solidFill>
                  <a:srgbClr val="360001"/>
                </a:solidFill>
                <a:latin typeface="Poppins Bold"/>
                <a:ea typeface="Poppins Bold"/>
                <a:cs typeface="Poppins Bold"/>
                <a:sym typeface="Poppins Bold"/>
              </a:rPr>
              <a:t> OOP</a:t>
            </a:r>
          </a:p>
        </p:txBody>
      </p:sp>
      <p:sp>
        <p:nvSpPr>
          <p:cNvPr name="TextBox 24" id="24"/>
          <p:cNvSpPr txBox="true"/>
          <p:nvPr/>
        </p:nvSpPr>
        <p:spPr>
          <a:xfrm rot="0">
            <a:off x="9916249" y="5984813"/>
            <a:ext cx="2036254" cy="412750"/>
          </a:xfrm>
          <a:prstGeom prst="rect">
            <a:avLst/>
          </a:prstGeom>
        </p:spPr>
        <p:txBody>
          <a:bodyPr anchor="t" rtlCol="false" tIns="0" lIns="0" bIns="0" rIns="0">
            <a:spAutoFit/>
          </a:bodyPr>
          <a:lstStyle/>
          <a:p>
            <a:pPr algn="l" marL="0" indent="0" lvl="0">
              <a:lnSpc>
                <a:spcPts val="3124"/>
              </a:lnSpc>
              <a:spcBef>
                <a:spcPct val="0"/>
              </a:spcBef>
            </a:pPr>
            <a:r>
              <a:rPr lang="en-US" b="true" sz="2499">
                <a:solidFill>
                  <a:srgbClr val="360001"/>
                </a:solidFill>
                <a:latin typeface="Poppins Bold"/>
                <a:ea typeface="Poppins Bold"/>
                <a:cs typeface="Poppins Bold"/>
                <a:sym typeface="Poppins Bold"/>
              </a:rPr>
              <a:t>Method()</a:t>
            </a:r>
          </a:p>
        </p:txBody>
      </p:sp>
      <p:sp>
        <p:nvSpPr>
          <p:cNvPr name="TextBox 25" id="25"/>
          <p:cNvSpPr txBox="true"/>
          <p:nvPr/>
        </p:nvSpPr>
        <p:spPr>
          <a:xfrm rot="0">
            <a:off x="9050955" y="6521493"/>
            <a:ext cx="3735222" cy="2157730"/>
          </a:xfrm>
          <a:prstGeom prst="rect">
            <a:avLst/>
          </a:prstGeom>
        </p:spPr>
        <p:txBody>
          <a:bodyPr anchor="t" rtlCol="false" tIns="0" lIns="0" bIns="0" rIns="0">
            <a:spAutoFit/>
          </a:bodyPr>
          <a:lstStyle/>
          <a:p>
            <a:pPr algn="just">
              <a:lnSpc>
                <a:spcPts val="4369"/>
              </a:lnSpc>
            </a:pPr>
            <a:r>
              <a:rPr lang="en-US" sz="2299" b="true">
                <a:solidFill>
                  <a:srgbClr val="060701"/>
                </a:solidFill>
                <a:latin typeface="Open Sans Bold"/>
                <a:ea typeface="Open Sans Bold"/>
                <a:cs typeface="Open Sans Bold"/>
                <a:sym typeface="Open Sans Bold"/>
              </a:rPr>
              <a:t>    ✅ setter() - getter()</a:t>
            </a:r>
          </a:p>
          <a:p>
            <a:pPr algn="just">
              <a:lnSpc>
                <a:spcPts val="4369"/>
              </a:lnSpc>
            </a:pPr>
            <a:r>
              <a:rPr lang="en-US" sz="2299" b="true">
                <a:solidFill>
                  <a:srgbClr val="060701"/>
                </a:solidFill>
                <a:latin typeface="Open Sans Bold"/>
                <a:ea typeface="Open Sans Bold"/>
                <a:cs typeface="Open Sans Bold"/>
                <a:sym typeface="Open Sans Bold"/>
              </a:rPr>
              <a:t>   ➕🪴addPlant</a:t>
            </a:r>
            <a:r>
              <a:rPr lang="en-US" sz="2299" b="true">
                <a:solidFill>
                  <a:srgbClr val="060701"/>
                </a:solidFill>
                <a:latin typeface="Open Sans Bold"/>
                <a:ea typeface="Open Sans Bold"/>
                <a:cs typeface="Open Sans Bold"/>
                <a:sym typeface="Open Sans Bold"/>
              </a:rPr>
              <a:t>()</a:t>
            </a:r>
          </a:p>
          <a:p>
            <a:pPr algn="just">
              <a:lnSpc>
                <a:spcPts val="4369"/>
              </a:lnSpc>
            </a:pPr>
            <a:r>
              <a:rPr lang="en-US" sz="2299" b="true">
                <a:solidFill>
                  <a:srgbClr val="060701"/>
                </a:solidFill>
                <a:latin typeface="Open Sans Bold"/>
                <a:ea typeface="Open Sans Bold"/>
                <a:cs typeface="Open Sans Bold"/>
                <a:sym typeface="Open Sans Bold"/>
              </a:rPr>
              <a:t>    👀🌿displayAllPlants</a:t>
            </a:r>
            <a:r>
              <a:rPr lang="en-US" sz="2299" b="true">
                <a:solidFill>
                  <a:srgbClr val="060701"/>
                </a:solidFill>
                <a:latin typeface="Open Sans Bold"/>
                <a:ea typeface="Open Sans Bold"/>
                <a:cs typeface="Open Sans Bold"/>
                <a:sym typeface="Open Sans Bold"/>
              </a:rPr>
              <a:t>()</a:t>
            </a:r>
          </a:p>
          <a:p>
            <a:pPr algn="just">
              <a:lnSpc>
                <a:spcPts val="4369"/>
              </a:lnSpc>
            </a:pPr>
            <a:r>
              <a:rPr lang="en-US" sz="2299" b="true">
                <a:solidFill>
                  <a:srgbClr val="060701"/>
                </a:solidFill>
                <a:latin typeface="Open Sans Bold"/>
                <a:ea typeface="Open Sans Bold"/>
                <a:cs typeface="Open Sans Bold"/>
                <a:sym typeface="Open Sans Bold"/>
              </a:rPr>
              <a:t>    🎮🌱 actionPlant()</a:t>
            </a:r>
          </a:p>
        </p:txBody>
      </p:sp>
      <p:sp>
        <p:nvSpPr>
          <p:cNvPr name="TextBox 26" id="26"/>
          <p:cNvSpPr txBox="true"/>
          <p:nvPr/>
        </p:nvSpPr>
        <p:spPr>
          <a:xfrm rot="0">
            <a:off x="8900205" y="2390585"/>
            <a:ext cx="8121950" cy="3632327"/>
          </a:xfrm>
          <a:prstGeom prst="rect">
            <a:avLst/>
          </a:prstGeom>
        </p:spPr>
        <p:txBody>
          <a:bodyPr anchor="t" rtlCol="false" tIns="0" lIns="0" bIns="0" rIns="0">
            <a:spAutoFit/>
          </a:bodyPr>
          <a:lstStyle/>
          <a:p>
            <a:pPr algn="just">
              <a:lnSpc>
                <a:spcPts val="3633"/>
              </a:lnSpc>
            </a:pPr>
            <a:r>
              <a:rPr lang="en-US" sz="2299" b="true">
                <a:solidFill>
                  <a:srgbClr val="060701"/>
                </a:solidFill>
                <a:latin typeface="Open Sans Bold"/>
                <a:ea typeface="Open Sans Bold"/>
                <a:cs typeface="Open Sans Bold"/>
                <a:sym typeface="Open Sans Bold"/>
              </a:rPr>
              <a:t>Class Garden adalah turunan (subclass) dari abstract class Plant, yang merepresentasikan sebuah taman yang dapat berisi berbagai macam tanaman. Kelas ini menangani manajemen tanaman, seperti menambahkan tanaman baru, menampilkan seluruh tanaman dalam taman, serta memberikan aksi tertentu kepada tanaman.</a:t>
            </a:r>
          </a:p>
          <a:p>
            <a:pPr algn="just">
              <a:lnSpc>
                <a:spcPts val="3633"/>
              </a:lnSpc>
            </a:pPr>
          </a:p>
        </p:txBody>
      </p:sp>
      <p:sp>
        <p:nvSpPr>
          <p:cNvPr name="TextBox 27" id="27"/>
          <p:cNvSpPr txBox="true"/>
          <p:nvPr/>
        </p:nvSpPr>
        <p:spPr>
          <a:xfrm rot="0">
            <a:off x="14756813" y="6670424"/>
            <a:ext cx="3735222" cy="2157730"/>
          </a:xfrm>
          <a:prstGeom prst="rect">
            <a:avLst/>
          </a:prstGeom>
        </p:spPr>
        <p:txBody>
          <a:bodyPr anchor="t" rtlCol="false" tIns="0" lIns="0" bIns="0" rIns="0">
            <a:spAutoFit/>
          </a:bodyPr>
          <a:lstStyle/>
          <a:p>
            <a:pPr algn="just">
              <a:lnSpc>
                <a:spcPts val="4369"/>
              </a:lnSpc>
            </a:pPr>
            <a:r>
              <a:rPr lang="en-US" sz="2299" b="true">
                <a:solidFill>
                  <a:srgbClr val="060701"/>
                </a:solidFill>
                <a:latin typeface="Open Sans Bold"/>
                <a:ea typeface="Open Sans Bold"/>
                <a:cs typeface="Open Sans Bold"/>
                <a:sym typeface="Open Sans Bold"/>
              </a:rPr>
              <a:t>Encapsulation</a:t>
            </a:r>
          </a:p>
          <a:p>
            <a:pPr algn="just">
              <a:lnSpc>
                <a:spcPts val="4369"/>
              </a:lnSpc>
            </a:pPr>
            <a:r>
              <a:rPr lang="en-US" sz="2299" b="true">
                <a:solidFill>
                  <a:srgbClr val="060701"/>
                </a:solidFill>
                <a:latin typeface="Open Sans Bold"/>
                <a:ea typeface="Open Sans Bold"/>
                <a:cs typeface="Open Sans Bold"/>
                <a:sym typeface="Open Sans Bold"/>
              </a:rPr>
              <a:t>Polymorphism</a:t>
            </a:r>
          </a:p>
          <a:p>
            <a:pPr algn="just">
              <a:lnSpc>
                <a:spcPts val="4369"/>
              </a:lnSpc>
            </a:pPr>
            <a:r>
              <a:rPr lang="en-US" sz="2299" b="true">
                <a:solidFill>
                  <a:srgbClr val="060701"/>
                </a:solidFill>
                <a:latin typeface="Open Sans Bold"/>
                <a:ea typeface="Open Sans Bold"/>
                <a:cs typeface="Open Sans Bold"/>
                <a:sym typeface="Open Sans Bold"/>
              </a:rPr>
              <a:t>Abstraction</a:t>
            </a:r>
          </a:p>
          <a:p>
            <a:pPr algn="just">
              <a:lnSpc>
                <a:spcPts val="4369"/>
              </a:lnSpc>
            </a:pP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409950" y="4122099"/>
            <a:ext cx="723722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FFFFFF"/>
                </a:solidFill>
                <a:latin typeface="Poppins Bold"/>
                <a:ea typeface="Poppins Bold"/>
                <a:cs typeface="Poppins Bold"/>
                <a:sym typeface="Poppins Bold"/>
              </a:rPr>
              <a:t>Intro</a:t>
            </a:r>
          </a:p>
        </p:txBody>
      </p:sp>
      <p:sp>
        <p:nvSpPr>
          <p:cNvPr name="TextBox 3" id="3"/>
          <p:cNvSpPr txBox="true"/>
          <p:nvPr/>
        </p:nvSpPr>
        <p:spPr>
          <a:xfrm rot="0">
            <a:off x="7809139" y="4122099"/>
            <a:ext cx="723722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FFFFFF"/>
                </a:solidFill>
                <a:latin typeface="Poppins Bold"/>
                <a:ea typeface="Poppins Bold"/>
                <a:cs typeface="Poppins Bold"/>
                <a:sym typeface="Poppins Bold"/>
              </a:rPr>
              <a:t>ducing</a:t>
            </a: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576175">
            <a:off x="12309060" y="3743079"/>
            <a:ext cx="2018401" cy="2402859"/>
          </a:xfrm>
          <a:prstGeom prst="rect">
            <a:avLst/>
          </a:prstGeom>
        </p:spPr>
      </p:pic>
      <p:sp>
        <p:nvSpPr>
          <p:cNvPr name="Freeform 6" id="6"/>
          <p:cNvSpPr/>
          <p:nvPr/>
        </p:nvSpPr>
        <p:spPr>
          <a:xfrm flipH="false" flipV="false" rot="0">
            <a:off x="13797296" y="7107886"/>
            <a:ext cx="5072173" cy="4114800"/>
          </a:xfrm>
          <a:custGeom>
            <a:avLst/>
            <a:gdLst/>
            <a:ahLst/>
            <a:cxnLst/>
            <a:rect r="r" b="b" t="t" l="l"/>
            <a:pathLst>
              <a:path h="4114800" w="5072173">
                <a:moveTo>
                  <a:pt x="0" y="0"/>
                </a:moveTo>
                <a:lnTo>
                  <a:pt x="5072173" y="0"/>
                </a:lnTo>
                <a:lnTo>
                  <a:pt x="507217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962920" y="8722028"/>
            <a:ext cx="1753080" cy="1650087"/>
          </a:xfrm>
          <a:custGeom>
            <a:avLst/>
            <a:gdLst/>
            <a:ahLst/>
            <a:cxnLst/>
            <a:rect r="r" b="b" t="t" l="l"/>
            <a:pathLst>
              <a:path h="1650087" w="1753080">
                <a:moveTo>
                  <a:pt x="0" y="0"/>
                </a:moveTo>
                <a:lnTo>
                  <a:pt x="1753080" y="0"/>
                </a:lnTo>
                <a:lnTo>
                  <a:pt x="1753080" y="1650087"/>
                </a:lnTo>
                <a:lnTo>
                  <a:pt x="0" y="1650087"/>
                </a:lnTo>
                <a:lnTo>
                  <a:pt x="0" y="0"/>
                </a:lnTo>
                <a:close/>
              </a:path>
            </a:pathLst>
          </a:custGeom>
          <a:blipFill>
            <a:blip r:embed="rId11"/>
            <a:stretch>
              <a:fillRect l="0" t="0" r="0" b="0"/>
            </a:stretch>
          </a:blipFill>
        </p:spPr>
      </p:sp>
      <p:sp>
        <p:nvSpPr>
          <p:cNvPr name="TextBox 8" id="8"/>
          <p:cNvSpPr txBox="true"/>
          <p:nvPr/>
        </p:nvSpPr>
        <p:spPr>
          <a:xfrm rot="0">
            <a:off x="1047750" y="2784856"/>
            <a:ext cx="10070284" cy="34575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Class Player merepresentasikan pemain dalam simulasi dunia tanaman. Pemain dapat memiliki taman (Garden), menambahkan tanaman, melihat koleksi tanaman, dan melakukan berbagai aksi terhadap tanaman. Class ini menerapkan prinsip OOP serta berinteraksi dengan ensiklopedia botani sebagai sumber pengetahuan tambahan.</a:t>
            </a:r>
          </a:p>
        </p:txBody>
      </p:sp>
      <p:grpSp>
        <p:nvGrpSpPr>
          <p:cNvPr name="Group 9" id="9"/>
          <p:cNvGrpSpPr/>
          <p:nvPr/>
        </p:nvGrpSpPr>
        <p:grpSpPr>
          <a:xfrm rot="0">
            <a:off x="6625775" y="5834318"/>
            <a:ext cx="18027505" cy="180275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grpSp>
        <p:nvGrpSpPr>
          <p:cNvPr name="Group 12" id="12"/>
          <p:cNvGrpSpPr/>
          <p:nvPr/>
        </p:nvGrpSpPr>
        <p:grpSpPr>
          <a:xfrm rot="0">
            <a:off x="1047750" y="6679777"/>
            <a:ext cx="221851" cy="2218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grpSp>
        <p:nvGrpSpPr>
          <p:cNvPr name="Group 15" id="15"/>
          <p:cNvGrpSpPr/>
          <p:nvPr/>
        </p:nvGrpSpPr>
        <p:grpSpPr>
          <a:xfrm rot="0">
            <a:off x="5899099" y="6679777"/>
            <a:ext cx="221851" cy="2218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D9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sp>
        <p:nvSpPr>
          <p:cNvPr name="Freeform 18" id="18"/>
          <p:cNvSpPr/>
          <p:nvPr/>
        </p:nvSpPr>
        <p:spPr>
          <a:xfrm flipH="false" flipV="false" rot="0">
            <a:off x="6341650" y="1448103"/>
            <a:ext cx="1547820" cy="1089103"/>
          </a:xfrm>
          <a:custGeom>
            <a:avLst/>
            <a:gdLst/>
            <a:ahLst/>
            <a:cxnLst/>
            <a:rect r="r" b="b" t="t" l="l"/>
            <a:pathLst>
              <a:path h="1089103" w="1547820">
                <a:moveTo>
                  <a:pt x="0" y="0"/>
                </a:moveTo>
                <a:lnTo>
                  <a:pt x="1547820" y="0"/>
                </a:lnTo>
                <a:lnTo>
                  <a:pt x="1547820" y="1089103"/>
                </a:lnTo>
                <a:lnTo>
                  <a:pt x="0" y="10891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19" id="19"/>
          <p:cNvPicPr>
            <a:picLocks noChangeAspect="true"/>
          </p:cNvPicPr>
          <p:nvPr/>
        </p:nvPicPr>
        <p:blipFill>
          <a:blip r:embed="rId14"/>
          <a:srcRect l="0" t="0" r="0" b="0"/>
          <a:stretch>
            <a:fillRect/>
          </a:stretch>
        </p:blipFill>
        <p:spPr>
          <a:xfrm flipH="false" flipV="false" rot="0">
            <a:off x="15240000" y="4460023"/>
            <a:ext cx="1902279" cy="1550357"/>
          </a:xfrm>
          <a:prstGeom prst="rect">
            <a:avLst/>
          </a:prstGeom>
        </p:spPr>
      </p:pic>
      <p:sp>
        <p:nvSpPr>
          <p:cNvPr name="Freeform 20" id="20"/>
          <p:cNvSpPr/>
          <p:nvPr/>
        </p:nvSpPr>
        <p:spPr>
          <a:xfrm flipH="false" flipV="false" rot="0">
            <a:off x="13855377" y="-1027666"/>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1038225" y="1507173"/>
            <a:ext cx="4860874" cy="1009650"/>
          </a:xfrm>
          <a:prstGeom prst="rect">
            <a:avLst/>
          </a:prstGeom>
        </p:spPr>
        <p:txBody>
          <a:bodyPr anchor="t" rtlCol="false" tIns="0" lIns="0" bIns="0" rIns="0">
            <a:spAutoFit/>
          </a:bodyPr>
          <a:lstStyle/>
          <a:p>
            <a:pPr algn="l" marL="0" indent="0" lvl="0">
              <a:lnSpc>
                <a:spcPts val="7500"/>
              </a:lnSpc>
              <a:spcBef>
                <a:spcPct val="0"/>
              </a:spcBef>
            </a:pPr>
            <a:r>
              <a:rPr lang="en-US" b="true" sz="6000">
                <a:solidFill>
                  <a:srgbClr val="360001"/>
                </a:solidFill>
                <a:latin typeface="Poppins Bold"/>
                <a:ea typeface="Poppins Bold"/>
                <a:cs typeface="Poppins Bold"/>
                <a:sym typeface="Poppins Bold"/>
              </a:rPr>
              <a:t>Class Player</a:t>
            </a:r>
          </a:p>
        </p:txBody>
      </p:sp>
      <p:sp>
        <p:nvSpPr>
          <p:cNvPr name="TextBox 22" id="22"/>
          <p:cNvSpPr txBox="true"/>
          <p:nvPr/>
        </p:nvSpPr>
        <p:spPr>
          <a:xfrm rot="0">
            <a:off x="1038225" y="7047878"/>
            <a:ext cx="4355544" cy="3457575"/>
          </a:xfrm>
          <a:prstGeom prst="rect">
            <a:avLst/>
          </a:prstGeom>
        </p:spPr>
        <p:txBody>
          <a:bodyPr anchor="t" rtlCol="false" tIns="0" lIns="0" bIns="0" rIns="0">
            <a:spAutoFit/>
          </a:bodyPr>
          <a:lstStyle/>
          <a:p>
            <a:pPr algn="just">
              <a:lnSpc>
                <a:spcPts val="3974"/>
              </a:lnSpc>
            </a:pPr>
            <a:r>
              <a:rPr lang="en-US" sz="2499" b="true">
                <a:solidFill>
                  <a:srgbClr val="360001"/>
                </a:solidFill>
                <a:latin typeface="Poppins Bold"/>
                <a:ea typeface="Poppins Bold"/>
                <a:cs typeface="Poppins Bold"/>
                <a:sym typeface="Poppins Bold"/>
              </a:rPr>
              <a:t> </a:t>
            </a:r>
            <a:r>
              <a:rPr lang="en-US" sz="2499" b="true">
                <a:solidFill>
                  <a:srgbClr val="360001"/>
                </a:solidFill>
                <a:latin typeface="Poppins Bold"/>
                <a:ea typeface="Poppins Bold"/>
                <a:cs typeface="Poppins Bold"/>
                <a:sym typeface="Poppins Bold"/>
              </a:rPr>
              <a:t>✅ setter() - getter()</a:t>
            </a:r>
          </a:p>
          <a:p>
            <a:pPr algn="just">
              <a:lnSpc>
                <a:spcPts val="3974"/>
              </a:lnSpc>
            </a:pPr>
            <a:r>
              <a:rPr lang="en-US" sz="2499" b="true">
                <a:solidFill>
                  <a:srgbClr val="360001"/>
                </a:solidFill>
                <a:latin typeface="Poppins Bold"/>
                <a:ea typeface="Poppins Bold"/>
                <a:cs typeface="Poppins Bold"/>
                <a:sym typeface="Poppins Bold"/>
              </a:rPr>
              <a:t>🧾 describe()</a:t>
            </a:r>
          </a:p>
          <a:p>
            <a:pPr algn="just">
              <a:lnSpc>
                <a:spcPts val="3974"/>
              </a:lnSpc>
            </a:pPr>
            <a:r>
              <a:rPr lang="en-US" sz="2499" b="true">
                <a:solidFill>
                  <a:srgbClr val="360001"/>
                </a:solidFill>
                <a:latin typeface="Poppins Bold"/>
                <a:ea typeface="Poppins Bold"/>
                <a:cs typeface="Poppins Bold"/>
                <a:sym typeface="Poppins Bold"/>
              </a:rPr>
              <a:t>🏠 isSuitableForIndoor()</a:t>
            </a:r>
          </a:p>
          <a:p>
            <a:pPr algn="just">
              <a:lnSpc>
                <a:spcPts val="3974"/>
              </a:lnSpc>
            </a:pPr>
            <a:r>
              <a:rPr lang="en-US" sz="2499" b="true">
                <a:solidFill>
                  <a:srgbClr val="360001"/>
                </a:solidFill>
                <a:latin typeface="Poppins Bold"/>
                <a:ea typeface="Poppins Bold"/>
                <a:cs typeface="Poppins Bold"/>
                <a:sym typeface="Poppins Bold"/>
              </a:rPr>
              <a:t>👀 showGarden()</a:t>
            </a:r>
          </a:p>
          <a:p>
            <a:pPr algn="just">
              <a:lnSpc>
                <a:spcPts val="3974"/>
              </a:lnSpc>
            </a:pPr>
            <a:r>
              <a:rPr lang="en-US" sz="2499" b="true">
                <a:solidFill>
                  <a:srgbClr val="360001"/>
                </a:solidFill>
                <a:latin typeface="Poppins Bold"/>
                <a:ea typeface="Poppins Bold"/>
                <a:cs typeface="Poppins Bold"/>
                <a:sym typeface="Poppins Bold"/>
              </a:rPr>
              <a:t>📋 showMenu()</a:t>
            </a:r>
          </a:p>
          <a:p>
            <a:pPr algn="just">
              <a:lnSpc>
                <a:spcPts val="3974"/>
              </a:lnSpc>
            </a:pPr>
          </a:p>
          <a:p>
            <a:pPr algn="just">
              <a:lnSpc>
                <a:spcPts val="3974"/>
              </a:lnSpc>
            </a:pPr>
          </a:p>
        </p:txBody>
      </p:sp>
      <p:sp>
        <p:nvSpPr>
          <p:cNvPr name="TextBox 23" id="23"/>
          <p:cNvSpPr txBox="true"/>
          <p:nvPr/>
        </p:nvSpPr>
        <p:spPr>
          <a:xfrm rot="0">
            <a:off x="1543555" y="6490665"/>
            <a:ext cx="1925107" cy="4857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Method</a:t>
            </a:r>
          </a:p>
        </p:txBody>
      </p:sp>
      <p:sp>
        <p:nvSpPr>
          <p:cNvPr name="TextBox 24" id="24"/>
          <p:cNvSpPr txBox="true"/>
          <p:nvPr/>
        </p:nvSpPr>
        <p:spPr>
          <a:xfrm rot="0">
            <a:off x="6341650" y="6490665"/>
            <a:ext cx="3204526" cy="4857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Penerapan OOP</a:t>
            </a:r>
          </a:p>
        </p:txBody>
      </p:sp>
      <p:sp>
        <p:nvSpPr>
          <p:cNvPr name="TextBox 25" id="25"/>
          <p:cNvSpPr txBox="true"/>
          <p:nvPr/>
        </p:nvSpPr>
        <p:spPr>
          <a:xfrm rot="0">
            <a:off x="6341650" y="7107686"/>
            <a:ext cx="5877092" cy="1971675"/>
          </a:xfrm>
          <a:prstGeom prst="rect">
            <a:avLst/>
          </a:prstGeom>
        </p:spPr>
        <p:txBody>
          <a:bodyPr anchor="t" rtlCol="false" tIns="0" lIns="0" bIns="0" rIns="0">
            <a:spAutoFit/>
          </a:bodyPr>
          <a:lstStyle/>
          <a:p>
            <a:pPr algn="just">
              <a:lnSpc>
                <a:spcPts val="3974"/>
              </a:lnSpc>
            </a:pPr>
            <a:r>
              <a:rPr lang="en-US" sz="2499" b="true">
                <a:solidFill>
                  <a:srgbClr val="360001"/>
                </a:solidFill>
                <a:latin typeface="Poppins Bold"/>
                <a:ea typeface="Poppins Bold"/>
                <a:cs typeface="Poppins Bold"/>
                <a:sym typeface="Poppins Bold"/>
              </a:rPr>
              <a:t>Encapsulation</a:t>
            </a:r>
          </a:p>
          <a:p>
            <a:pPr algn="just">
              <a:lnSpc>
                <a:spcPts val="3974"/>
              </a:lnSpc>
            </a:pPr>
            <a:r>
              <a:rPr lang="en-US" sz="2499" b="true">
                <a:solidFill>
                  <a:srgbClr val="360001"/>
                </a:solidFill>
                <a:latin typeface="Poppins Bold"/>
                <a:ea typeface="Poppins Bold"/>
                <a:cs typeface="Poppins Bold"/>
                <a:sym typeface="Poppins Bold"/>
              </a:rPr>
              <a:t>Interface Implementation</a:t>
            </a:r>
          </a:p>
          <a:p>
            <a:pPr algn="just">
              <a:lnSpc>
                <a:spcPts val="3974"/>
              </a:lnSpc>
            </a:pPr>
            <a:r>
              <a:rPr lang="en-US" b="true" sz="2499">
                <a:solidFill>
                  <a:srgbClr val="360001"/>
                </a:solidFill>
                <a:latin typeface="Poppins Bold"/>
                <a:ea typeface="Poppins Bold"/>
                <a:cs typeface="Poppins Bold"/>
                <a:sym typeface="Poppins Bold"/>
              </a:rPr>
              <a:t>Polymorphism</a:t>
            </a:r>
          </a:p>
          <a:p>
            <a:pPr algn="just">
              <a:lnSpc>
                <a:spcPts val="3974"/>
              </a:lnSpc>
            </a:pPr>
          </a:p>
        </p:txBody>
      </p:sp>
      <p:sp>
        <p:nvSpPr>
          <p:cNvPr name="Freeform 26" id="26"/>
          <p:cNvSpPr/>
          <p:nvPr/>
        </p:nvSpPr>
        <p:spPr>
          <a:xfrm flipH="false" flipV="false" rot="0">
            <a:off x="9283377" y="-1597977"/>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0">
            <a:off x="4974176" y="-2666697"/>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8" id="28"/>
          <p:cNvSpPr/>
          <p:nvPr/>
        </p:nvSpPr>
        <p:spPr>
          <a:xfrm flipH="false" flipV="false" rot="0">
            <a:off x="0" y="-2139569"/>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84125" y="-8160375"/>
            <a:ext cx="26607750" cy="2660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0"/>
            <a:ext cx="5246370" cy="8229600"/>
          </a:xfrm>
          <a:custGeom>
            <a:avLst/>
            <a:gdLst/>
            <a:ahLst/>
            <a:cxnLst/>
            <a:rect r="r" b="b" t="t" l="l"/>
            <a:pathLst>
              <a:path h="8229600" w="5246370">
                <a:moveTo>
                  <a:pt x="0" y="0"/>
                </a:moveTo>
                <a:lnTo>
                  <a:pt x="5246370" y="0"/>
                </a:lnTo>
                <a:lnTo>
                  <a:pt x="5246370"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12866733" y="0"/>
            <a:ext cx="1941167" cy="2130224"/>
          </a:xfrm>
          <a:custGeom>
            <a:avLst/>
            <a:gdLst/>
            <a:ahLst/>
            <a:cxnLst/>
            <a:rect r="r" b="b" t="t" l="l"/>
            <a:pathLst>
              <a:path h="2130224" w="1941167">
                <a:moveTo>
                  <a:pt x="0" y="0"/>
                </a:moveTo>
                <a:lnTo>
                  <a:pt x="1941166" y="0"/>
                </a:lnTo>
                <a:lnTo>
                  <a:pt x="1941166" y="2130224"/>
                </a:lnTo>
                <a:lnTo>
                  <a:pt x="0" y="2130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8176" y="7860389"/>
            <a:ext cx="7899766" cy="3288278"/>
          </a:xfrm>
          <a:custGeom>
            <a:avLst/>
            <a:gdLst/>
            <a:ahLst/>
            <a:cxnLst/>
            <a:rect r="r" b="b" t="t" l="l"/>
            <a:pathLst>
              <a:path h="3288278" w="7899766">
                <a:moveTo>
                  <a:pt x="0" y="0"/>
                </a:moveTo>
                <a:lnTo>
                  <a:pt x="7899766" y="0"/>
                </a:lnTo>
                <a:lnTo>
                  <a:pt x="7899766" y="3288278"/>
                </a:lnTo>
                <a:lnTo>
                  <a:pt x="0" y="3288278"/>
                </a:lnTo>
                <a:lnTo>
                  <a:pt x="0" y="0"/>
                </a:lnTo>
                <a:close/>
              </a:path>
            </a:pathLst>
          </a:custGeom>
          <a:blipFill>
            <a:blip r:embed="rId9"/>
            <a:stretch>
              <a:fillRect l="0" t="0" r="0" b="0"/>
            </a:stretch>
          </a:blipFill>
        </p:spPr>
      </p:sp>
      <p:sp>
        <p:nvSpPr>
          <p:cNvPr name="Freeform 10" id="10"/>
          <p:cNvSpPr/>
          <p:nvPr/>
        </p:nvSpPr>
        <p:spPr>
          <a:xfrm flipH="false" flipV="false" rot="0">
            <a:off x="7831590" y="7860389"/>
            <a:ext cx="7899766" cy="3288278"/>
          </a:xfrm>
          <a:custGeom>
            <a:avLst/>
            <a:gdLst/>
            <a:ahLst/>
            <a:cxnLst/>
            <a:rect r="r" b="b" t="t" l="l"/>
            <a:pathLst>
              <a:path h="3288278" w="7899766">
                <a:moveTo>
                  <a:pt x="0" y="0"/>
                </a:moveTo>
                <a:lnTo>
                  <a:pt x="7899767" y="0"/>
                </a:lnTo>
                <a:lnTo>
                  <a:pt x="7899767" y="3288278"/>
                </a:lnTo>
                <a:lnTo>
                  <a:pt x="0" y="3288278"/>
                </a:lnTo>
                <a:lnTo>
                  <a:pt x="0" y="0"/>
                </a:lnTo>
                <a:close/>
              </a:path>
            </a:pathLst>
          </a:custGeom>
          <a:blipFill>
            <a:blip r:embed="rId9"/>
            <a:stretch>
              <a:fillRect l="0" t="0" r="0" b="0"/>
            </a:stretch>
          </a:blipFill>
        </p:spPr>
      </p:sp>
      <p:sp>
        <p:nvSpPr>
          <p:cNvPr name="Freeform 11" id="11"/>
          <p:cNvSpPr/>
          <p:nvPr/>
        </p:nvSpPr>
        <p:spPr>
          <a:xfrm flipH="false" flipV="false" rot="0">
            <a:off x="15731357" y="7860389"/>
            <a:ext cx="7899766" cy="3288278"/>
          </a:xfrm>
          <a:custGeom>
            <a:avLst/>
            <a:gdLst/>
            <a:ahLst/>
            <a:cxnLst/>
            <a:rect r="r" b="b" t="t" l="l"/>
            <a:pathLst>
              <a:path h="3288278" w="7899766">
                <a:moveTo>
                  <a:pt x="0" y="0"/>
                </a:moveTo>
                <a:lnTo>
                  <a:pt x="7899766" y="0"/>
                </a:lnTo>
                <a:lnTo>
                  <a:pt x="7899766" y="3288278"/>
                </a:lnTo>
                <a:lnTo>
                  <a:pt x="0" y="3288278"/>
                </a:lnTo>
                <a:lnTo>
                  <a:pt x="0" y="0"/>
                </a:lnTo>
                <a:close/>
              </a:path>
            </a:pathLst>
          </a:custGeom>
          <a:blipFill>
            <a:blip r:embed="rId9"/>
            <a:stretch>
              <a:fillRect l="0" t="0" r="0" b="0"/>
            </a:stretch>
          </a:blipFill>
        </p:spPr>
      </p:sp>
      <p:grpSp>
        <p:nvGrpSpPr>
          <p:cNvPr name="Group 12" id="12"/>
          <p:cNvGrpSpPr/>
          <p:nvPr/>
        </p:nvGrpSpPr>
        <p:grpSpPr>
          <a:xfrm rot="0">
            <a:off x="7831590" y="5559775"/>
            <a:ext cx="221851" cy="2218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grpSp>
        <p:nvGrpSpPr>
          <p:cNvPr name="Group 15" id="15"/>
          <p:cNvGrpSpPr/>
          <p:nvPr/>
        </p:nvGrpSpPr>
        <p:grpSpPr>
          <a:xfrm rot="0">
            <a:off x="12692464" y="5559775"/>
            <a:ext cx="221851" cy="2218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grpSp>
        <p:nvGrpSpPr>
          <p:cNvPr name="Group 18" id="18"/>
          <p:cNvGrpSpPr/>
          <p:nvPr/>
        </p:nvGrpSpPr>
        <p:grpSpPr>
          <a:xfrm rot="0">
            <a:off x="7895994" y="5559775"/>
            <a:ext cx="221851" cy="2218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6049"/>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pic>
        <p:nvPicPr>
          <p:cNvPr name="Picture 21" id="21"/>
          <p:cNvPicPr>
            <a:picLocks noChangeAspect="true"/>
          </p:cNvPicPr>
          <p:nvPr/>
        </p:nvPicPr>
        <p:blipFill>
          <a:blip r:embed="rId10"/>
          <a:srcRect l="0" t="0" r="0" b="0"/>
          <a:stretch>
            <a:fillRect/>
          </a:stretch>
        </p:blipFill>
        <p:spPr>
          <a:xfrm flipH="false" flipV="false" rot="0">
            <a:off x="1028700" y="3967162"/>
            <a:ext cx="4981521" cy="5337344"/>
          </a:xfrm>
          <a:prstGeom prst="rect">
            <a:avLst/>
          </a:prstGeom>
        </p:spPr>
      </p:pic>
      <p:sp>
        <p:nvSpPr>
          <p:cNvPr name="TextBox 22" id="22"/>
          <p:cNvSpPr txBox="true"/>
          <p:nvPr/>
        </p:nvSpPr>
        <p:spPr>
          <a:xfrm rot="0">
            <a:off x="7831590" y="560896"/>
            <a:ext cx="5884410" cy="1962150"/>
          </a:xfrm>
          <a:prstGeom prst="rect">
            <a:avLst/>
          </a:prstGeom>
        </p:spPr>
        <p:txBody>
          <a:bodyPr anchor="t" rtlCol="false" tIns="0" lIns="0" bIns="0" rIns="0">
            <a:spAutoFit/>
          </a:bodyPr>
          <a:lstStyle/>
          <a:p>
            <a:pPr algn="l" marL="0" indent="0" lvl="0">
              <a:lnSpc>
                <a:spcPts val="7500"/>
              </a:lnSpc>
              <a:spcBef>
                <a:spcPct val="0"/>
              </a:spcBef>
            </a:pPr>
            <a:r>
              <a:rPr lang="en-US" b="true" sz="6000">
                <a:solidFill>
                  <a:srgbClr val="360001"/>
                </a:solidFill>
                <a:latin typeface="Poppins Bold"/>
                <a:ea typeface="Poppins Bold"/>
                <a:cs typeface="Poppins Bold"/>
                <a:sym typeface="Poppins Bold"/>
              </a:rPr>
              <a:t>Class Tanaman Hias</a:t>
            </a:r>
          </a:p>
        </p:txBody>
      </p:sp>
      <p:sp>
        <p:nvSpPr>
          <p:cNvPr name="TextBox 23" id="23"/>
          <p:cNvSpPr txBox="true"/>
          <p:nvPr/>
        </p:nvSpPr>
        <p:spPr>
          <a:xfrm rot="0">
            <a:off x="7831590" y="2676525"/>
            <a:ext cx="10070284" cy="24669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Class TanamanHias merepresentasikan tanaman hias dengan atribut spesifik seperti nama umum, nama ilmiah, kategori, preferensi cahaya, dan kecocokan untuk indoor. Class ini dirancang untuk menyimpan dan menampilkan informasi detail mengenai tanaman hias.</a:t>
            </a:r>
          </a:p>
        </p:txBody>
      </p:sp>
      <p:sp>
        <p:nvSpPr>
          <p:cNvPr name="TextBox 24" id="24"/>
          <p:cNvSpPr txBox="true"/>
          <p:nvPr/>
        </p:nvSpPr>
        <p:spPr>
          <a:xfrm rot="0">
            <a:off x="7841115" y="5964914"/>
            <a:ext cx="4355544" cy="1971675"/>
          </a:xfrm>
          <a:prstGeom prst="rect">
            <a:avLst/>
          </a:prstGeom>
        </p:spPr>
        <p:txBody>
          <a:bodyPr anchor="t" rtlCol="false" tIns="0" lIns="0" bIns="0" rIns="0">
            <a:spAutoFit/>
          </a:bodyPr>
          <a:lstStyle/>
          <a:p>
            <a:pPr algn="just">
              <a:lnSpc>
                <a:spcPts val="3974"/>
              </a:lnSpc>
            </a:pPr>
            <a:r>
              <a:rPr lang="en-US" sz="2499" b="true">
                <a:solidFill>
                  <a:srgbClr val="360001"/>
                </a:solidFill>
                <a:latin typeface="Poppins Bold"/>
                <a:ea typeface="Poppins Bold"/>
                <a:cs typeface="Poppins Bold"/>
                <a:sym typeface="Poppins Bold"/>
              </a:rPr>
              <a:t> </a:t>
            </a:r>
            <a:r>
              <a:rPr lang="en-US" sz="2499" b="true">
                <a:solidFill>
                  <a:srgbClr val="360001"/>
                </a:solidFill>
                <a:latin typeface="Poppins Bold"/>
                <a:ea typeface="Poppins Bold"/>
                <a:cs typeface="Poppins Bold"/>
                <a:sym typeface="Poppins Bold"/>
              </a:rPr>
              <a:t>✅ setter() - getter()</a:t>
            </a:r>
          </a:p>
          <a:p>
            <a:pPr algn="just">
              <a:lnSpc>
                <a:spcPts val="3974"/>
              </a:lnSpc>
            </a:pPr>
            <a:r>
              <a:rPr lang="en-US" sz="2499" b="true">
                <a:solidFill>
                  <a:srgbClr val="360001"/>
                </a:solidFill>
                <a:latin typeface="Poppins Bold"/>
                <a:ea typeface="Poppins Bold"/>
                <a:cs typeface="Poppins Bold"/>
                <a:sym typeface="Poppins Bold"/>
              </a:rPr>
              <a:t>🏠 isIndoor()</a:t>
            </a:r>
          </a:p>
          <a:p>
            <a:pPr algn="just">
              <a:lnSpc>
                <a:spcPts val="3974"/>
              </a:lnSpc>
            </a:pPr>
          </a:p>
          <a:p>
            <a:pPr algn="just">
              <a:lnSpc>
                <a:spcPts val="3974"/>
              </a:lnSpc>
            </a:pPr>
          </a:p>
        </p:txBody>
      </p:sp>
      <p:sp>
        <p:nvSpPr>
          <p:cNvPr name="TextBox 25" id="25"/>
          <p:cNvSpPr txBox="true"/>
          <p:nvPr/>
        </p:nvSpPr>
        <p:spPr>
          <a:xfrm rot="0">
            <a:off x="8336921" y="5370663"/>
            <a:ext cx="1925107" cy="4857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Method</a:t>
            </a:r>
          </a:p>
        </p:txBody>
      </p:sp>
      <p:sp>
        <p:nvSpPr>
          <p:cNvPr name="TextBox 26" id="26"/>
          <p:cNvSpPr txBox="true"/>
          <p:nvPr/>
        </p:nvSpPr>
        <p:spPr>
          <a:xfrm rot="0">
            <a:off x="13135015" y="5370663"/>
            <a:ext cx="3204526" cy="4857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Penerapan OOP</a:t>
            </a:r>
          </a:p>
        </p:txBody>
      </p:sp>
      <p:sp>
        <p:nvSpPr>
          <p:cNvPr name="TextBox 27" id="27"/>
          <p:cNvSpPr txBox="true"/>
          <p:nvPr/>
        </p:nvSpPr>
        <p:spPr>
          <a:xfrm rot="0">
            <a:off x="13135015" y="5964914"/>
            <a:ext cx="5877092" cy="1476375"/>
          </a:xfrm>
          <a:prstGeom prst="rect">
            <a:avLst/>
          </a:prstGeom>
        </p:spPr>
        <p:txBody>
          <a:bodyPr anchor="t" rtlCol="false" tIns="0" lIns="0" bIns="0" rIns="0">
            <a:spAutoFit/>
          </a:bodyPr>
          <a:lstStyle/>
          <a:p>
            <a:pPr algn="just">
              <a:lnSpc>
                <a:spcPts val="3974"/>
              </a:lnSpc>
            </a:pPr>
            <a:r>
              <a:rPr lang="en-US" sz="2499" b="true">
                <a:solidFill>
                  <a:srgbClr val="360001"/>
                </a:solidFill>
                <a:latin typeface="Poppins Bold"/>
                <a:ea typeface="Poppins Bold"/>
                <a:cs typeface="Poppins Bold"/>
                <a:sym typeface="Poppins Bold"/>
              </a:rPr>
              <a:t>Encapsulation</a:t>
            </a:r>
          </a:p>
          <a:p>
            <a:pPr algn="just">
              <a:lnSpc>
                <a:spcPts val="3974"/>
              </a:lnSpc>
            </a:pPr>
          </a:p>
          <a:p>
            <a:pPr algn="just">
              <a:lnSpc>
                <a:spcPts val="3974"/>
              </a:lnSpc>
            </a:pPr>
          </a:p>
        </p:txBody>
      </p:sp>
      <p:pic>
        <p:nvPicPr>
          <p:cNvPr name="Picture 28" id="28"/>
          <p:cNvPicPr>
            <a:picLocks noChangeAspect="true"/>
          </p:cNvPicPr>
          <p:nvPr/>
        </p:nvPicPr>
        <p:blipFill>
          <a:blip r:embed="rId10"/>
          <a:srcRect l="0" t="0" r="0" b="0"/>
          <a:stretch>
            <a:fillRect/>
          </a:stretch>
        </p:blipFill>
        <p:spPr>
          <a:xfrm flipH="false" flipV="false" rot="6437906">
            <a:off x="12579303" y="4446701"/>
            <a:ext cx="4981521" cy="5337344"/>
          </a:xfrm>
          <a:prstGeom prst="rect">
            <a:avLst/>
          </a:prstGeom>
        </p:spPr>
      </p:pic>
    </p:spTree>
  </p:cSld>
  <p:clrMapOvr>
    <a:masterClrMapping/>
  </p:clrMapOvr>
  <p:transition spd="slow">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A0BE71"/>
        </a:solidFill>
      </p:bgPr>
    </p:bg>
    <p:spTree>
      <p:nvGrpSpPr>
        <p:cNvPr id="1" name=""/>
        <p:cNvGrpSpPr/>
        <p:nvPr/>
      </p:nvGrpSpPr>
      <p:grpSpPr>
        <a:xfrm>
          <a:off x="0" y="0"/>
          <a:ext cx="0" cy="0"/>
          <a:chOff x="0" y="0"/>
          <a:chExt cx="0" cy="0"/>
        </a:xfrm>
      </p:grpSpPr>
      <p:grpSp>
        <p:nvGrpSpPr>
          <p:cNvPr name="Group 2" id="2"/>
          <p:cNvGrpSpPr/>
          <p:nvPr/>
        </p:nvGrpSpPr>
        <p:grpSpPr>
          <a:xfrm rot="0">
            <a:off x="-11680221" y="270433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grpSp>
        <p:nvGrpSpPr>
          <p:cNvPr name="Group 5" id="5"/>
          <p:cNvGrpSpPr/>
          <p:nvPr/>
        </p:nvGrpSpPr>
        <p:grpSpPr>
          <a:xfrm rot="0">
            <a:off x="731297" y="6325069"/>
            <a:ext cx="221851" cy="2218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604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24"/>
                </a:lnSpc>
              </a:pPr>
            </a:p>
          </p:txBody>
        </p:sp>
      </p:grpSp>
      <p:sp>
        <p:nvSpPr>
          <p:cNvPr name="Freeform 8" id="8"/>
          <p:cNvSpPr/>
          <p:nvPr/>
        </p:nvSpPr>
        <p:spPr>
          <a:xfrm flipH="false" flipV="false" rot="0">
            <a:off x="9376044" y="1308793"/>
            <a:ext cx="1656984" cy="1342157"/>
          </a:xfrm>
          <a:custGeom>
            <a:avLst/>
            <a:gdLst/>
            <a:ahLst/>
            <a:cxnLst/>
            <a:rect r="r" b="b" t="t" l="l"/>
            <a:pathLst>
              <a:path h="1342157" w="1656984">
                <a:moveTo>
                  <a:pt x="0" y="0"/>
                </a:moveTo>
                <a:lnTo>
                  <a:pt x="1656985" y="0"/>
                </a:lnTo>
                <a:lnTo>
                  <a:pt x="1656985" y="1342157"/>
                </a:lnTo>
                <a:lnTo>
                  <a:pt x="0" y="1342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766439" y="3612178"/>
            <a:ext cx="12597992" cy="6724178"/>
          </a:xfrm>
          <a:custGeom>
            <a:avLst/>
            <a:gdLst/>
            <a:ahLst/>
            <a:cxnLst/>
            <a:rect r="r" b="b" t="t" l="l"/>
            <a:pathLst>
              <a:path h="6724178" w="12597992">
                <a:moveTo>
                  <a:pt x="0" y="0"/>
                </a:moveTo>
                <a:lnTo>
                  <a:pt x="12597992" y="0"/>
                </a:lnTo>
                <a:lnTo>
                  <a:pt x="12597992" y="6724179"/>
                </a:lnTo>
                <a:lnTo>
                  <a:pt x="0" y="6724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185982" y="8613624"/>
            <a:ext cx="2018555" cy="1289352"/>
          </a:xfrm>
          <a:custGeom>
            <a:avLst/>
            <a:gdLst/>
            <a:ahLst/>
            <a:cxnLst/>
            <a:rect r="r" b="b" t="t" l="l"/>
            <a:pathLst>
              <a:path h="1289352" w="2018555">
                <a:moveTo>
                  <a:pt x="0" y="0"/>
                </a:moveTo>
                <a:lnTo>
                  <a:pt x="2018554" y="0"/>
                </a:lnTo>
                <a:lnTo>
                  <a:pt x="2018554" y="1289352"/>
                </a:lnTo>
                <a:lnTo>
                  <a:pt x="0" y="1289352"/>
                </a:lnTo>
                <a:lnTo>
                  <a:pt x="0" y="0"/>
                </a:lnTo>
                <a:close/>
              </a:path>
            </a:pathLst>
          </a:custGeom>
          <a:blipFill>
            <a:blip r:embed="rId6"/>
            <a:stretch>
              <a:fillRect l="0" t="0" r="0" b="0"/>
            </a:stretch>
          </a:blipFill>
        </p:spPr>
      </p:sp>
      <p:sp>
        <p:nvSpPr>
          <p:cNvPr name="Freeform 11" id="11"/>
          <p:cNvSpPr/>
          <p:nvPr/>
        </p:nvSpPr>
        <p:spPr>
          <a:xfrm flipH="false" flipV="false" rot="0">
            <a:off x="12065435" y="8135622"/>
            <a:ext cx="1842901" cy="956005"/>
          </a:xfrm>
          <a:custGeom>
            <a:avLst/>
            <a:gdLst/>
            <a:ahLst/>
            <a:cxnLst/>
            <a:rect r="r" b="b" t="t" l="l"/>
            <a:pathLst>
              <a:path h="956005" w="1842901">
                <a:moveTo>
                  <a:pt x="0" y="0"/>
                </a:moveTo>
                <a:lnTo>
                  <a:pt x="1842901" y="0"/>
                </a:lnTo>
                <a:lnTo>
                  <a:pt x="1842901" y="956004"/>
                </a:lnTo>
                <a:lnTo>
                  <a:pt x="0" y="956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293560" y="5651767"/>
            <a:ext cx="2336840" cy="1346604"/>
          </a:xfrm>
          <a:custGeom>
            <a:avLst/>
            <a:gdLst/>
            <a:ahLst/>
            <a:cxnLst/>
            <a:rect r="r" b="b" t="t" l="l"/>
            <a:pathLst>
              <a:path h="1346604" w="2336840">
                <a:moveTo>
                  <a:pt x="0" y="0"/>
                </a:moveTo>
                <a:lnTo>
                  <a:pt x="2336840" y="0"/>
                </a:lnTo>
                <a:lnTo>
                  <a:pt x="2336840" y="1346604"/>
                </a:lnTo>
                <a:lnTo>
                  <a:pt x="0" y="1346604"/>
                </a:lnTo>
                <a:lnTo>
                  <a:pt x="0" y="0"/>
                </a:lnTo>
                <a:close/>
              </a:path>
            </a:pathLst>
          </a:custGeom>
          <a:blipFill>
            <a:blip r:embed="rId9"/>
            <a:stretch>
              <a:fillRect l="0" t="0" r="0" b="0"/>
            </a:stretch>
          </a:blipFill>
        </p:spPr>
      </p:sp>
      <p:sp>
        <p:nvSpPr>
          <p:cNvPr name="Freeform 13" id="13"/>
          <p:cNvSpPr/>
          <p:nvPr/>
        </p:nvSpPr>
        <p:spPr>
          <a:xfrm flipH="false" flipV="false" rot="0">
            <a:off x="13461980" y="-504296"/>
            <a:ext cx="8089533" cy="4550363"/>
          </a:xfrm>
          <a:custGeom>
            <a:avLst/>
            <a:gdLst/>
            <a:ahLst/>
            <a:cxnLst/>
            <a:rect r="r" b="b" t="t" l="l"/>
            <a:pathLst>
              <a:path h="4550363" w="8089533">
                <a:moveTo>
                  <a:pt x="0" y="0"/>
                </a:moveTo>
                <a:lnTo>
                  <a:pt x="8089533" y="0"/>
                </a:lnTo>
                <a:lnTo>
                  <a:pt x="8089533" y="4550362"/>
                </a:lnTo>
                <a:lnTo>
                  <a:pt x="0" y="4550362"/>
                </a:lnTo>
                <a:lnTo>
                  <a:pt x="0" y="0"/>
                </a:lnTo>
                <a:close/>
              </a:path>
            </a:pathLst>
          </a:custGeom>
          <a:blipFill>
            <a:blip r:embed="rId10"/>
            <a:stretch>
              <a:fillRect l="0" t="-16666" r="0" b="-16666"/>
            </a:stretch>
          </a:blipFill>
        </p:spPr>
      </p:sp>
      <p:pic>
        <p:nvPicPr>
          <p:cNvPr name="Picture 14" id="14"/>
          <p:cNvPicPr>
            <a:picLocks noChangeAspect="true"/>
          </p:cNvPicPr>
          <p:nvPr/>
        </p:nvPicPr>
        <p:blipFill>
          <a:blip r:embed="rId11"/>
          <a:srcRect l="0" t="0" r="0" b="0"/>
          <a:stretch>
            <a:fillRect/>
          </a:stretch>
        </p:blipFill>
        <p:spPr>
          <a:xfrm flipH="false" flipV="false" rot="0">
            <a:off x="13908336" y="6835918"/>
            <a:ext cx="1163409" cy="2674504"/>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0">
            <a:off x="17140531" y="3204191"/>
            <a:ext cx="732431" cy="1683750"/>
          </a:xfrm>
          <a:prstGeom prst="rect">
            <a:avLst/>
          </a:prstGeom>
        </p:spPr>
      </p:pic>
      <p:pic>
        <p:nvPicPr>
          <p:cNvPr name="Picture 16" id="16"/>
          <p:cNvPicPr>
            <a:picLocks noChangeAspect="true"/>
          </p:cNvPicPr>
          <p:nvPr/>
        </p:nvPicPr>
        <p:blipFill>
          <a:blip r:embed="rId11"/>
          <a:srcRect l="0" t="0" r="0" b="0"/>
          <a:stretch>
            <a:fillRect/>
          </a:stretch>
        </p:blipFill>
        <p:spPr>
          <a:xfrm flipH="false" flipV="false" rot="0">
            <a:off x="15449287" y="4046066"/>
            <a:ext cx="366216" cy="841875"/>
          </a:xfrm>
          <a:prstGeom prst="rect">
            <a:avLst/>
          </a:prstGeom>
        </p:spPr>
      </p:pic>
      <p:pic>
        <p:nvPicPr>
          <p:cNvPr name="Picture 17" id="17"/>
          <p:cNvPicPr>
            <a:picLocks noChangeAspect="true"/>
          </p:cNvPicPr>
          <p:nvPr/>
        </p:nvPicPr>
        <p:blipFill>
          <a:blip r:embed="rId11"/>
          <a:srcRect l="0" t="0" r="0" b="0"/>
          <a:stretch>
            <a:fillRect/>
          </a:stretch>
        </p:blipFill>
        <p:spPr>
          <a:xfrm flipH="false" flipV="false" rot="0">
            <a:off x="8527039" y="5462232"/>
            <a:ext cx="1336441" cy="3072278"/>
          </a:xfrm>
          <a:prstGeom prst="rect">
            <a:avLst/>
          </a:prstGeom>
        </p:spPr>
      </p:pic>
      <p:sp>
        <p:nvSpPr>
          <p:cNvPr name="TextBox 18" id="18"/>
          <p:cNvSpPr txBox="true"/>
          <p:nvPr/>
        </p:nvSpPr>
        <p:spPr>
          <a:xfrm rot="0">
            <a:off x="731297" y="742185"/>
            <a:ext cx="8412703" cy="1962150"/>
          </a:xfrm>
          <a:prstGeom prst="rect">
            <a:avLst/>
          </a:prstGeom>
        </p:spPr>
        <p:txBody>
          <a:bodyPr anchor="t" rtlCol="false" tIns="0" lIns="0" bIns="0" rIns="0">
            <a:spAutoFit/>
          </a:bodyPr>
          <a:lstStyle/>
          <a:p>
            <a:pPr algn="l">
              <a:lnSpc>
                <a:spcPts val="7500"/>
              </a:lnSpc>
            </a:pPr>
            <a:r>
              <a:rPr lang="en-US" sz="6000" b="true">
                <a:solidFill>
                  <a:srgbClr val="360001"/>
                </a:solidFill>
                <a:latin typeface="Poppins Bold"/>
                <a:ea typeface="Poppins Bold"/>
                <a:cs typeface="Poppins Bold"/>
                <a:sym typeface="Poppins Bold"/>
              </a:rPr>
              <a:t>Class </a:t>
            </a:r>
          </a:p>
          <a:p>
            <a:pPr algn="l" marL="0" indent="0" lvl="0">
              <a:lnSpc>
                <a:spcPts val="7500"/>
              </a:lnSpc>
              <a:spcBef>
                <a:spcPct val="0"/>
              </a:spcBef>
            </a:pPr>
            <a:r>
              <a:rPr lang="en-US" b="true" sz="6000">
                <a:solidFill>
                  <a:srgbClr val="360001"/>
                </a:solidFill>
                <a:latin typeface="Poppins Bold"/>
                <a:ea typeface="Poppins Bold"/>
                <a:cs typeface="Poppins Bold"/>
                <a:sym typeface="Poppins Bold"/>
              </a:rPr>
              <a:t>Botany Encyclopedia</a:t>
            </a:r>
          </a:p>
        </p:txBody>
      </p:sp>
      <p:sp>
        <p:nvSpPr>
          <p:cNvPr name="TextBox 19" id="19"/>
          <p:cNvSpPr txBox="true"/>
          <p:nvPr/>
        </p:nvSpPr>
        <p:spPr>
          <a:xfrm rot="0">
            <a:off x="731297" y="3097447"/>
            <a:ext cx="10070284" cy="2466975"/>
          </a:xfrm>
          <a:prstGeom prst="rect">
            <a:avLst/>
          </a:prstGeom>
        </p:spPr>
        <p:txBody>
          <a:bodyPr anchor="t" rtlCol="false" tIns="0" lIns="0" bIns="0" rIns="0">
            <a:spAutoFit/>
          </a:bodyPr>
          <a:lstStyle/>
          <a:p>
            <a:pPr algn="just">
              <a:lnSpc>
                <a:spcPts val="3974"/>
              </a:lnSpc>
            </a:pPr>
            <a:r>
              <a:rPr lang="en-US" b="true" sz="2499">
                <a:solidFill>
                  <a:srgbClr val="360001"/>
                </a:solidFill>
                <a:latin typeface="Poppins Bold"/>
                <a:ea typeface="Poppins Bold"/>
                <a:cs typeface="Poppins Bold"/>
                <a:sym typeface="Poppins Bold"/>
              </a:rPr>
              <a:t>Class ini merupakan antarmuka pengguna untuk menjalankan sistem Ensiklopedia Tanaman Hias. Menggunakan Scanner dan ArrayList, class ini memungkinkan pengguna menambah serta melihat informasi tanaman hias secara interaktif.</a:t>
            </a:r>
          </a:p>
        </p:txBody>
      </p:sp>
      <p:sp>
        <p:nvSpPr>
          <p:cNvPr name="TextBox 20" id="20"/>
          <p:cNvSpPr txBox="true"/>
          <p:nvPr/>
        </p:nvSpPr>
        <p:spPr>
          <a:xfrm rot="0">
            <a:off x="1028700" y="6741880"/>
            <a:ext cx="3735222" cy="2710180"/>
          </a:xfrm>
          <a:prstGeom prst="rect">
            <a:avLst/>
          </a:prstGeom>
        </p:spPr>
        <p:txBody>
          <a:bodyPr anchor="t" rtlCol="false" tIns="0" lIns="0" bIns="0" rIns="0">
            <a:spAutoFit/>
          </a:bodyPr>
          <a:lstStyle/>
          <a:p>
            <a:pPr algn="just">
              <a:lnSpc>
                <a:spcPts val="4369"/>
              </a:lnSpc>
            </a:pPr>
            <a:r>
              <a:rPr lang="en-US" sz="2299" b="true">
                <a:solidFill>
                  <a:srgbClr val="060701"/>
                </a:solidFill>
                <a:latin typeface="Open Sans Bold"/>
                <a:ea typeface="Open Sans Bold"/>
                <a:cs typeface="Open Sans Bold"/>
                <a:sym typeface="Open Sans Bold"/>
              </a:rPr>
              <a:t>🏁 startEncyclopedia()</a:t>
            </a:r>
          </a:p>
          <a:p>
            <a:pPr algn="just">
              <a:lnSpc>
                <a:spcPts val="4369"/>
              </a:lnSpc>
            </a:pPr>
            <a:r>
              <a:rPr lang="en-US" sz="2299" b="true">
                <a:solidFill>
                  <a:srgbClr val="060701"/>
                </a:solidFill>
                <a:latin typeface="Open Sans Bold"/>
                <a:ea typeface="Open Sans Bold"/>
                <a:cs typeface="Open Sans Bold"/>
                <a:sym typeface="Open Sans Bold"/>
              </a:rPr>
              <a:t>➕ tambahTanaman</a:t>
            </a:r>
            <a:r>
              <a:rPr lang="en-US" sz="2299" b="true">
                <a:solidFill>
                  <a:srgbClr val="060701"/>
                </a:solidFill>
                <a:latin typeface="Open Sans Bold"/>
                <a:ea typeface="Open Sans Bold"/>
                <a:cs typeface="Open Sans Bold"/>
                <a:sym typeface="Open Sans Bold"/>
              </a:rPr>
              <a:t>()</a:t>
            </a:r>
          </a:p>
          <a:p>
            <a:pPr algn="just">
              <a:lnSpc>
                <a:spcPts val="4369"/>
              </a:lnSpc>
            </a:pPr>
            <a:r>
              <a:rPr lang="en-US" sz="2299" b="true">
                <a:solidFill>
                  <a:srgbClr val="060701"/>
                </a:solidFill>
                <a:latin typeface="Open Sans Bold"/>
                <a:ea typeface="Open Sans Bold"/>
                <a:cs typeface="Open Sans Bold"/>
                <a:sym typeface="Open Sans Bold"/>
              </a:rPr>
              <a:t>📜 showAllPlants</a:t>
            </a:r>
            <a:r>
              <a:rPr lang="en-US" sz="2299" b="true">
                <a:solidFill>
                  <a:srgbClr val="060701"/>
                </a:solidFill>
                <a:latin typeface="Open Sans Bold"/>
                <a:ea typeface="Open Sans Bold"/>
                <a:cs typeface="Open Sans Bold"/>
                <a:sym typeface="Open Sans Bold"/>
              </a:rPr>
              <a:t>()</a:t>
            </a:r>
          </a:p>
          <a:p>
            <a:pPr algn="just">
              <a:lnSpc>
                <a:spcPts val="4369"/>
              </a:lnSpc>
            </a:pPr>
            <a:r>
              <a:rPr lang="en-US" sz="2299" b="true">
                <a:solidFill>
                  <a:srgbClr val="060701"/>
                </a:solidFill>
                <a:latin typeface="Open Sans Bold"/>
                <a:ea typeface="Open Sans Bold"/>
                <a:cs typeface="Open Sans Bold"/>
                <a:sym typeface="Open Sans Bold"/>
              </a:rPr>
              <a:t>🧹 inputText</a:t>
            </a:r>
          </a:p>
          <a:p>
            <a:pPr algn="just">
              <a:lnSpc>
                <a:spcPts val="4369"/>
              </a:lnSpc>
            </a:pPr>
            <a:r>
              <a:rPr lang="en-US" sz="2299" b="true">
                <a:solidFill>
                  <a:srgbClr val="060701"/>
                </a:solidFill>
                <a:latin typeface="Open Sans Bold"/>
                <a:ea typeface="Open Sans Bold"/>
                <a:cs typeface="Open Sans Bold"/>
                <a:sym typeface="Open Sans Bold"/>
              </a:rPr>
              <a:t>🔘 inputBoolean</a:t>
            </a:r>
          </a:p>
        </p:txBody>
      </p:sp>
      <p:sp>
        <p:nvSpPr>
          <p:cNvPr name="TextBox 21" id="21"/>
          <p:cNvSpPr txBox="true"/>
          <p:nvPr/>
        </p:nvSpPr>
        <p:spPr>
          <a:xfrm rot="0">
            <a:off x="1202427" y="6109604"/>
            <a:ext cx="3735222" cy="500380"/>
          </a:xfrm>
          <a:prstGeom prst="rect">
            <a:avLst/>
          </a:prstGeom>
        </p:spPr>
        <p:txBody>
          <a:bodyPr anchor="t" rtlCol="false" tIns="0" lIns="0" bIns="0" rIns="0">
            <a:spAutoFit/>
          </a:bodyPr>
          <a:lstStyle/>
          <a:p>
            <a:pPr algn="just">
              <a:lnSpc>
                <a:spcPts val="4369"/>
              </a:lnSpc>
            </a:pPr>
            <a:r>
              <a:rPr lang="en-US" sz="2299" b="true">
                <a:solidFill>
                  <a:srgbClr val="060701"/>
                </a:solidFill>
                <a:latin typeface="Open Sans Bold"/>
                <a:ea typeface="Open Sans Bold"/>
                <a:cs typeface="Open Sans Bold"/>
                <a:sym typeface="Open Sans Bold"/>
              </a:rPr>
              <a:t>Method()</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0248" y="753307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8474572" y="4835764"/>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542611" y="5143500"/>
            <a:ext cx="1005658" cy="1293451"/>
          </a:xfrm>
          <a:custGeom>
            <a:avLst/>
            <a:gdLst/>
            <a:ahLst/>
            <a:cxnLst/>
            <a:rect r="r" b="b" t="t" l="l"/>
            <a:pathLst>
              <a:path h="1293451" w="1005658">
                <a:moveTo>
                  <a:pt x="0" y="0"/>
                </a:moveTo>
                <a:lnTo>
                  <a:pt x="1005658" y="0"/>
                </a:lnTo>
                <a:lnTo>
                  <a:pt x="1005658" y="1293451"/>
                </a:lnTo>
                <a:lnTo>
                  <a:pt x="0" y="1293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38858" y="5208521"/>
            <a:ext cx="1225359" cy="1228430"/>
          </a:xfrm>
          <a:custGeom>
            <a:avLst/>
            <a:gdLst/>
            <a:ahLst/>
            <a:cxnLst/>
            <a:rect r="r" b="b" t="t" l="l"/>
            <a:pathLst>
              <a:path h="1228430" w="1225359">
                <a:moveTo>
                  <a:pt x="0" y="0"/>
                </a:moveTo>
                <a:lnTo>
                  <a:pt x="1225359" y="0"/>
                </a:lnTo>
                <a:lnTo>
                  <a:pt x="1225359" y="1228430"/>
                </a:lnTo>
                <a:lnTo>
                  <a:pt x="0" y="1228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9703" y="-715495"/>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609818" y="933450"/>
            <a:ext cx="5068364"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 Interface</a:t>
            </a:r>
          </a:p>
        </p:txBody>
      </p:sp>
      <p:sp>
        <p:nvSpPr>
          <p:cNvPr name="TextBox 10" id="10"/>
          <p:cNvSpPr txBox="true"/>
          <p:nvPr/>
        </p:nvSpPr>
        <p:spPr>
          <a:xfrm rot="0">
            <a:off x="1022050" y="2415907"/>
            <a:ext cx="16237250" cy="1054100"/>
          </a:xfrm>
          <a:prstGeom prst="rect">
            <a:avLst/>
          </a:prstGeom>
        </p:spPr>
        <p:txBody>
          <a:bodyPr anchor="t" rtlCol="false" tIns="0" lIns="0" bIns="0" rIns="0">
            <a:spAutoFit/>
          </a:bodyPr>
          <a:lstStyle/>
          <a:p>
            <a:pPr algn="ctr">
              <a:lnSpc>
                <a:spcPts val="2800"/>
              </a:lnSpc>
              <a:spcBef>
                <a:spcPct val="0"/>
              </a:spcBef>
            </a:pPr>
            <a:r>
              <a:rPr lang="en-US" b="true" sz="2000">
                <a:solidFill>
                  <a:srgbClr val="060701"/>
                </a:solidFill>
                <a:latin typeface="Open Sans Bold"/>
                <a:ea typeface="Open Sans Bold"/>
                <a:cs typeface="Open Sans Bold"/>
                <a:sym typeface="Open Sans Bold"/>
              </a:rPr>
              <a:t>I</a:t>
            </a:r>
            <a:r>
              <a:rPr lang="en-US" b="true" sz="2000">
                <a:solidFill>
                  <a:srgbClr val="060701"/>
                </a:solidFill>
                <a:latin typeface="Open Sans Bold"/>
                <a:ea typeface="Open Sans Bold"/>
                <a:cs typeface="Open Sans Bold"/>
                <a:sym typeface="Open Sans Bold"/>
              </a:rPr>
              <a:t>nterface adalah kontrak yang berisi deklarasi method tanpa implementasi. Digunakan untuk menjamin class yang mengimplementasinya memiliki perilaku tertentu.</a:t>
            </a:r>
          </a:p>
          <a:p>
            <a:pPr algn="ctr">
              <a:lnSpc>
                <a:spcPts val="2800"/>
              </a:lnSpc>
              <a:spcBef>
                <a:spcPct val="0"/>
              </a:spcBef>
            </a:pPr>
          </a:p>
        </p:txBody>
      </p:sp>
      <p:sp>
        <p:nvSpPr>
          <p:cNvPr name="TextBox 11" id="11"/>
          <p:cNvSpPr txBox="true"/>
          <p:nvPr/>
        </p:nvSpPr>
        <p:spPr>
          <a:xfrm rot="0">
            <a:off x="926688" y="3393539"/>
            <a:ext cx="16237250"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60701"/>
                </a:solidFill>
                <a:latin typeface="Open Sans Bold"/>
                <a:ea typeface="Open Sans Bold"/>
                <a:cs typeface="Open Sans Bold"/>
                <a:sym typeface="Open Sans Bold"/>
              </a:rPr>
              <a:t>Pada project kali ini kami menggunakan 3 class Interface yang semuanya diimplementasikan oleh class Player</a:t>
            </a:r>
          </a:p>
        </p:txBody>
      </p:sp>
      <p:sp>
        <p:nvSpPr>
          <p:cNvPr name="Freeform 12" id="12"/>
          <p:cNvSpPr/>
          <p:nvPr/>
        </p:nvSpPr>
        <p:spPr>
          <a:xfrm flipH="false" flipV="false" rot="0">
            <a:off x="4759063" y="-2175143"/>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293245" y="-3013343"/>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210728" y="-2772895"/>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062857" y="-1651268"/>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735353" y="-571500"/>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0248" y="753307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8474572" y="4835764"/>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69771" y="4873867"/>
            <a:ext cx="1005658" cy="1293451"/>
          </a:xfrm>
          <a:custGeom>
            <a:avLst/>
            <a:gdLst/>
            <a:ahLst/>
            <a:cxnLst/>
            <a:rect r="r" b="b" t="t" l="l"/>
            <a:pathLst>
              <a:path h="1293451" w="1005658">
                <a:moveTo>
                  <a:pt x="0" y="0"/>
                </a:moveTo>
                <a:lnTo>
                  <a:pt x="1005658" y="0"/>
                </a:lnTo>
                <a:lnTo>
                  <a:pt x="1005658" y="1293451"/>
                </a:lnTo>
                <a:lnTo>
                  <a:pt x="0" y="1293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77240" y="5000478"/>
            <a:ext cx="1271719" cy="1274907"/>
          </a:xfrm>
          <a:custGeom>
            <a:avLst/>
            <a:gdLst/>
            <a:ahLst/>
            <a:cxnLst/>
            <a:rect r="r" b="b" t="t" l="l"/>
            <a:pathLst>
              <a:path h="1274907" w="1271719">
                <a:moveTo>
                  <a:pt x="0" y="0"/>
                </a:moveTo>
                <a:lnTo>
                  <a:pt x="1271719" y="0"/>
                </a:lnTo>
                <a:lnTo>
                  <a:pt x="1271719" y="1274907"/>
                </a:lnTo>
                <a:lnTo>
                  <a:pt x="0" y="12749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9703" y="-715495"/>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609818" y="933450"/>
            <a:ext cx="5068364"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 Interface</a:t>
            </a:r>
          </a:p>
        </p:txBody>
      </p:sp>
      <p:sp>
        <p:nvSpPr>
          <p:cNvPr name="TextBox 10" id="10"/>
          <p:cNvSpPr txBox="true"/>
          <p:nvPr/>
        </p:nvSpPr>
        <p:spPr>
          <a:xfrm rot="0">
            <a:off x="1022050" y="2415907"/>
            <a:ext cx="16237250" cy="1054100"/>
          </a:xfrm>
          <a:prstGeom prst="rect">
            <a:avLst/>
          </a:prstGeom>
        </p:spPr>
        <p:txBody>
          <a:bodyPr anchor="t" rtlCol="false" tIns="0" lIns="0" bIns="0" rIns="0">
            <a:spAutoFit/>
          </a:bodyPr>
          <a:lstStyle/>
          <a:p>
            <a:pPr algn="ctr">
              <a:lnSpc>
                <a:spcPts val="2800"/>
              </a:lnSpc>
              <a:spcBef>
                <a:spcPct val="0"/>
              </a:spcBef>
            </a:pPr>
            <a:r>
              <a:rPr lang="en-US" b="true" sz="2000">
                <a:solidFill>
                  <a:srgbClr val="060701"/>
                </a:solidFill>
                <a:latin typeface="Open Sans Bold"/>
                <a:ea typeface="Open Sans Bold"/>
                <a:cs typeface="Open Sans Bold"/>
                <a:sym typeface="Open Sans Bold"/>
              </a:rPr>
              <a:t>I</a:t>
            </a:r>
            <a:r>
              <a:rPr lang="en-US" b="true" sz="2000">
                <a:solidFill>
                  <a:srgbClr val="060701"/>
                </a:solidFill>
                <a:latin typeface="Open Sans Bold"/>
                <a:ea typeface="Open Sans Bold"/>
                <a:cs typeface="Open Sans Bold"/>
                <a:sym typeface="Open Sans Bold"/>
              </a:rPr>
              <a:t>nterface adalah kontrak yang berisi deklarasi method tanpa implementasi. Digunakan untuk menjamin class yang mengimplementasinya memiliki perilaku tertentu.</a:t>
            </a:r>
          </a:p>
          <a:p>
            <a:pPr algn="ctr">
              <a:lnSpc>
                <a:spcPts val="2800"/>
              </a:lnSpc>
              <a:spcBef>
                <a:spcPct val="0"/>
              </a:spcBef>
            </a:pPr>
          </a:p>
        </p:txBody>
      </p:sp>
      <p:sp>
        <p:nvSpPr>
          <p:cNvPr name="TextBox 11" id="11"/>
          <p:cNvSpPr txBox="true"/>
          <p:nvPr/>
        </p:nvSpPr>
        <p:spPr>
          <a:xfrm rot="0">
            <a:off x="926688" y="3393539"/>
            <a:ext cx="16237250"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60701"/>
                </a:solidFill>
                <a:latin typeface="Open Sans Bold"/>
                <a:ea typeface="Open Sans Bold"/>
                <a:cs typeface="Open Sans Bold"/>
                <a:sym typeface="Open Sans Bold"/>
              </a:rPr>
              <a:t>Pada project kali ini kami menggunakan 3 class Interface yang semuanya diimplementasikan oleh class Player</a:t>
            </a:r>
          </a:p>
        </p:txBody>
      </p:sp>
      <p:sp>
        <p:nvSpPr>
          <p:cNvPr name="Freeform 12" id="12"/>
          <p:cNvSpPr/>
          <p:nvPr/>
        </p:nvSpPr>
        <p:spPr>
          <a:xfrm flipH="false" flipV="false" rot="0">
            <a:off x="4759063" y="-2175143"/>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293245" y="-3013343"/>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210728" y="-2772895"/>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062857" y="-1651268"/>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6735353" y="-571500"/>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511131" y="6634043"/>
            <a:ext cx="5068364" cy="678815"/>
          </a:xfrm>
          <a:prstGeom prst="rect">
            <a:avLst/>
          </a:prstGeom>
        </p:spPr>
        <p:txBody>
          <a:bodyPr anchor="t" rtlCol="false" tIns="0" lIns="0" bIns="0" rIns="0">
            <a:spAutoFit/>
          </a:bodyPr>
          <a:lstStyle/>
          <a:p>
            <a:pPr algn="ctr" marL="0" indent="0" lvl="0">
              <a:lnSpc>
                <a:spcPts val="5125"/>
              </a:lnSpc>
              <a:spcBef>
                <a:spcPct val="0"/>
              </a:spcBef>
            </a:pPr>
            <a:r>
              <a:rPr lang="en-US" b="true" sz="4100">
                <a:solidFill>
                  <a:srgbClr val="360001"/>
                </a:solidFill>
                <a:latin typeface="Poppins Bold"/>
                <a:ea typeface="Poppins Bold"/>
                <a:cs typeface="Poppins Bold"/>
                <a:sym typeface="Poppins Bold"/>
              </a:rPr>
              <a:t>ICategorizable</a:t>
            </a:r>
          </a:p>
        </p:txBody>
      </p:sp>
      <p:sp>
        <p:nvSpPr>
          <p:cNvPr name="TextBox 18" id="18"/>
          <p:cNvSpPr txBox="true"/>
          <p:nvPr/>
        </p:nvSpPr>
        <p:spPr>
          <a:xfrm rot="0">
            <a:off x="926688" y="6634043"/>
            <a:ext cx="5068364" cy="678815"/>
          </a:xfrm>
          <a:prstGeom prst="rect">
            <a:avLst/>
          </a:prstGeom>
        </p:spPr>
        <p:txBody>
          <a:bodyPr anchor="t" rtlCol="false" tIns="0" lIns="0" bIns="0" rIns="0">
            <a:spAutoFit/>
          </a:bodyPr>
          <a:lstStyle/>
          <a:p>
            <a:pPr algn="ctr" marL="0" indent="0" lvl="0">
              <a:lnSpc>
                <a:spcPts val="5125"/>
              </a:lnSpc>
              <a:spcBef>
                <a:spcPct val="0"/>
              </a:spcBef>
            </a:pPr>
            <a:r>
              <a:rPr lang="en-US" b="true" sz="4100">
                <a:solidFill>
                  <a:srgbClr val="360001"/>
                </a:solidFill>
                <a:latin typeface="Poppins Bold"/>
                <a:ea typeface="Poppins Bold"/>
                <a:cs typeface="Poppins Bold"/>
                <a:sym typeface="Poppins Bold"/>
              </a:rPr>
              <a:t> IDescribable</a:t>
            </a:r>
          </a:p>
        </p:txBody>
      </p:sp>
      <p:sp>
        <p:nvSpPr>
          <p:cNvPr name="TextBox 19" id="19"/>
          <p:cNvSpPr txBox="true"/>
          <p:nvPr/>
        </p:nvSpPr>
        <p:spPr>
          <a:xfrm rot="0">
            <a:off x="12638418" y="6634043"/>
            <a:ext cx="5068364" cy="678815"/>
          </a:xfrm>
          <a:prstGeom prst="rect">
            <a:avLst/>
          </a:prstGeom>
        </p:spPr>
        <p:txBody>
          <a:bodyPr anchor="t" rtlCol="false" tIns="0" lIns="0" bIns="0" rIns="0">
            <a:spAutoFit/>
          </a:bodyPr>
          <a:lstStyle/>
          <a:p>
            <a:pPr algn="ctr" marL="0" indent="0" lvl="0">
              <a:lnSpc>
                <a:spcPts val="5125"/>
              </a:lnSpc>
              <a:spcBef>
                <a:spcPct val="0"/>
              </a:spcBef>
            </a:pPr>
            <a:r>
              <a:rPr lang="en-US" b="true" sz="4100">
                <a:solidFill>
                  <a:srgbClr val="360001"/>
                </a:solidFill>
                <a:latin typeface="Poppins Bold"/>
                <a:ea typeface="Poppins Bold"/>
                <a:cs typeface="Poppins Bold"/>
                <a:sym typeface="Poppins Bold"/>
              </a:rPr>
              <a:t>IIndoorable</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906771" y="4122099"/>
            <a:ext cx="723722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FFFFFF"/>
                </a:solidFill>
                <a:latin typeface="Poppins Bold"/>
                <a:ea typeface="Poppins Bold"/>
                <a:cs typeface="Poppins Bold"/>
                <a:sym typeface="Poppins Bold"/>
              </a:rPr>
              <a:t>our</a:t>
            </a:r>
          </a:p>
        </p:txBody>
      </p:sp>
      <p:sp>
        <p:nvSpPr>
          <p:cNvPr name="TextBox 3" id="3"/>
          <p:cNvSpPr txBox="true"/>
          <p:nvPr/>
        </p:nvSpPr>
        <p:spPr>
          <a:xfrm rot="0">
            <a:off x="7315200" y="4122099"/>
            <a:ext cx="723722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FFFFFF"/>
                </a:solidFill>
                <a:latin typeface="Poppins Bold"/>
                <a:ea typeface="Poppins Bold"/>
                <a:cs typeface="Poppins Bold"/>
                <a:sym typeface="Poppins Bold"/>
              </a:rPr>
              <a:t>members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695195" y="288879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7440900" y="5942300"/>
            <a:ext cx="352787" cy="390359"/>
          </a:xfrm>
          <a:custGeom>
            <a:avLst/>
            <a:gdLst/>
            <a:ahLst/>
            <a:cxnLst/>
            <a:rect r="r" b="b" t="t" l="l"/>
            <a:pathLst>
              <a:path h="390359" w="352787">
                <a:moveTo>
                  <a:pt x="0" y="0"/>
                </a:moveTo>
                <a:lnTo>
                  <a:pt x="352787" y="0"/>
                </a:lnTo>
                <a:lnTo>
                  <a:pt x="352787" y="390359"/>
                </a:lnTo>
                <a:lnTo>
                  <a:pt x="0" y="390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5487092"/>
            <a:ext cx="3957972" cy="1691134"/>
          </a:xfrm>
          <a:custGeom>
            <a:avLst/>
            <a:gdLst/>
            <a:ahLst/>
            <a:cxnLst/>
            <a:rect r="r" b="b" t="t" l="l"/>
            <a:pathLst>
              <a:path h="1691134" w="3957972">
                <a:moveTo>
                  <a:pt x="0" y="0"/>
                </a:moveTo>
                <a:lnTo>
                  <a:pt x="3957972" y="0"/>
                </a:lnTo>
                <a:lnTo>
                  <a:pt x="3957972" y="1691134"/>
                </a:lnTo>
                <a:lnTo>
                  <a:pt x="0" y="16911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737331" y="5448427"/>
            <a:ext cx="4284824" cy="1768464"/>
          </a:xfrm>
          <a:custGeom>
            <a:avLst/>
            <a:gdLst/>
            <a:ahLst/>
            <a:cxnLst/>
            <a:rect r="r" b="b" t="t" l="l"/>
            <a:pathLst>
              <a:path h="1768464" w="4284824">
                <a:moveTo>
                  <a:pt x="0" y="0"/>
                </a:moveTo>
                <a:lnTo>
                  <a:pt x="4284824" y="0"/>
                </a:lnTo>
                <a:lnTo>
                  <a:pt x="4284824" y="1768464"/>
                </a:lnTo>
                <a:lnTo>
                  <a:pt x="0" y="1768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932248" y="8156883"/>
            <a:ext cx="1180857" cy="1101417"/>
          </a:xfrm>
          <a:custGeom>
            <a:avLst/>
            <a:gdLst/>
            <a:ahLst/>
            <a:cxnLst/>
            <a:rect r="r" b="b" t="t" l="l"/>
            <a:pathLst>
              <a:path h="1101417" w="1180857">
                <a:moveTo>
                  <a:pt x="0" y="0"/>
                </a:moveTo>
                <a:lnTo>
                  <a:pt x="1180857" y="0"/>
                </a:lnTo>
                <a:lnTo>
                  <a:pt x="1180857" y="1101417"/>
                </a:lnTo>
                <a:lnTo>
                  <a:pt x="0" y="11014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7793687" y="8156883"/>
            <a:ext cx="1352204" cy="1261238"/>
          </a:xfrm>
          <a:custGeom>
            <a:avLst/>
            <a:gdLst/>
            <a:ahLst/>
            <a:cxnLst/>
            <a:rect r="r" b="b" t="t" l="l"/>
            <a:pathLst>
              <a:path h="1261238" w="1352204">
                <a:moveTo>
                  <a:pt x="0" y="0"/>
                </a:moveTo>
                <a:lnTo>
                  <a:pt x="1352204" y="0"/>
                </a:lnTo>
                <a:lnTo>
                  <a:pt x="1352204" y="1261237"/>
                </a:lnTo>
                <a:lnTo>
                  <a:pt x="0" y="12612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2348267" y="672327"/>
            <a:ext cx="12508591"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Main</a:t>
            </a:r>
          </a:p>
        </p:txBody>
      </p:sp>
      <p:sp>
        <p:nvSpPr>
          <p:cNvPr name="TextBox 14" id="14"/>
          <p:cNvSpPr txBox="true"/>
          <p:nvPr/>
        </p:nvSpPr>
        <p:spPr>
          <a:xfrm rot="0">
            <a:off x="1028700" y="2175332"/>
            <a:ext cx="16230600" cy="1971675"/>
          </a:xfrm>
          <a:prstGeom prst="rect">
            <a:avLst/>
          </a:prstGeom>
        </p:spPr>
        <p:txBody>
          <a:bodyPr anchor="t" rtlCol="false" tIns="0" lIns="0" bIns="0" rIns="0">
            <a:spAutoFit/>
          </a:bodyPr>
          <a:lstStyle/>
          <a:p>
            <a:pPr algn="ctr">
              <a:lnSpc>
                <a:spcPts val="3974"/>
              </a:lnSpc>
            </a:pPr>
            <a:r>
              <a:rPr lang="en-US" b="true" sz="2499">
                <a:solidFill>
                  <a:srgbClr val="360001"/>
                </a:solidFill>
                <a:latin typeface="Poppins Bold"/>
                <a:ea typeface="Poppins Bold"/>
                <a:cs typeface="Poppins Bold"/>
                <a:sym typeface="Poppins Bold"/>
              </a:rPr>
              <a:t>Class Player merepresentasikan pemain dalam simulasi dunia tanaman. Pemain dapat memiliki taman (Garden), menambahkan tanaman, melihat koleksi tanaman, dan melakukan berbagai aksi terhadap tanaman. Class ini menerapkan prinsip OOP serta berinteraksi dengan ensiklopedia botani sebagai sumber pengetahuan tambahan.</a:t>
            </a:r>
          </a:p>
        </p:txBody>
      </p:sp>
      <p:sp>
        <p:nvSpPr>
          <p:cNvPr name="TextBox 15" id="15"/>
          <p:cNvSpPr txBox="true"/>
          <p:nvPr/>
        </p:nvSpPr>
        <p:spPr>
          <a:xfrm rot="0">
            <a:off x="6236548" y="5073453"/>
            <a:ext cx="5814905" cy="2385061"/>
          </a:xfrm>
          <a:prstGeom prst="rect">
            <a:avLst/>
          </a:prstGeom>
        </p:spPr>
        <p:txBody>
          <a:bodyPr anchor="t" rtlCol="false" tIns="0" lIns="0" bIns="0" rIns="0">
            <a:spAutoFit/>
          </a:bodyPr>
          <a:lstStyle/>
          <a:p>
            <a:pPr algn="just">
              <a:lnSpc>
                <a:spcPts val="4769"/>
              </a:lnSpc>
            </a:pPr>
            <a:r>
              <a:rPr lang="en-US" sz="2999" b="true">
                <a:solidFill>
                  <a:srgbClr val="360001"/>
                </a:solidFill>
                <a:latin typeface="Poppins Bold"/>
                <a:ea typeface="Poppins Bold"/>
                <a:cs typeface="Poppins Bold"/>
                <a:sym typeface="Poppins Bold"/>
              </a:rPr>
              <a:t>Dengan 3 Menu Utama :</a:t>
            </a:r>
          </a:p>
          <a:p>
            <a:pPr algn="just">
              <a:lnSpc>
                <a:spcPts val="4769"/>
              </a:lnSpc>
            </a:pPr>
            <a:r>
              <a:rPr lang="en-US" sz="2999" b="true">
                <a:solidFill>
                  <a:srgbClr val="360001"/>
                </a:solidFill>
                <a:latin typeface="Poppins Bold"/>
                <a:ea typeface="Poppins Bold"/>
                <a:cs typeface="Poppins Bold"/>
                <a:sym typeface="Poppins Bold"/>
              </a:rPr>
              <a:t>🎮 Masuk ke Menu Pemain </a:t>
            </a:r>
          </a:p>
          <a:p>
            <a:pPr algn="just">
              <a:lnSpc>
                <a:spcPts val="4769"/>
              </a:lnSpc>
            </a:pPr>
            <a:r>
              <a:rPr lang="en-US" sz="2999" b="true">
                <a:solidFill>
                  <a:srgbClr val="360001"/>
                </a:solidFill>
                <a:latin typeface="Poppins Bold"/>
                <a:ea typeface="Poppins Bold"/>
                <a:cs typeface="Poppins Bold"/>
                <a:sym typeface="Poppins Bold"/>
              </a:rPr>
              <a:t>🌿 Buka Ensiklopedia </a:t>
            </a:r>
          </a:p>
          <a:p>
            <a:pPr algn="just">
              <a:lnSpc>
                <a:spcPts val="4769"/>
              </a:lnSpc>
            </a:pPr>
            <a:r>
              <a:rPr lang="en-US" b="true" sz="2999">
                <a:solidFill>
                  <a:srgbClr val="360001"/>
                </a:solidFill>
                <a:latin typeface="Poppins Bold"/>
                <a:ea typeface="Poppins Bold"/>
                <a:cs typeface="Poppins Bold"/>
                <a:sym typeface="Poppins Bold"/>
              </a:rPr>
              <a:t>🚪 Keluar </a:t>
            </a:r>
          </a:p>
        </p:txBody>
      </p:sp>
      <p:sp>
        <p:nvSpPr>
          <p:cNvPr name="TextBox 16" id="16"/>
          <p:cNvSpPr txBox="true"/>
          <p:nvPr/>
        </p:nvSpPr>
        <p:spPr>
          <a:xfrm rot="0">
            <a:off x="10522676" y="396502"/>
            <a:ext cx="2307158" cy="1532725"/>
          </a:xfrm>
          <a:prstGeom prst="rect">
            <a:avLst/>
          </a:prstGeom>
        </p:spPr>
        <p:txBody>
          <a:bodyPr anchor="t" rtlCol="false" tIns="0" lIns="0" bIns="0" rIns="0">
            <a:spAutoFit/>
          </a:bodyPr>
          <a:lstStyle/>
          <a:p>
            <a:pPr algn="ctr" marL="0" indent="0" lvl="0">
              <a:lnSpc>
                <a:spcPts val="11555"/>
              </a:lnSpc>
              <a:spcBef>
                <a:spcPct val="0"/>
              </a:spcBef>
            </a:pPr>
            <a:r>
              <a:rPr lang="en-US" b="true" sz="9244">
                <a:solidFill>
                  <a:srgbClr val="360001"/>
                </a:solidFill>
                <a:latin typeface="Poppins Bold"/>
                <a:ea typeface="Poppins Bold"/>
                <a:cs typeface="Poppins Bold"/>
                <a:sym typeface="Poppins Bold"/>
              </a:rPr>
              <a:t>🧠</a:t>
            </a:r>
          </a:p>
        </p:txBody>
      </p:sp>
    </p:spTree>
  </p:cSld>
  <p:clrMapOvr>
    <a:masterClrMapping/>
  </p:clrMapOvr>
  <p:transition spd="slow">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8073" y="3840250"/>
            <a:ext cx="1513145" cy="1475316"/>
          </a:xfrm>
          <a:prstGeom prst="rect">
            <a:avLst/>
          </a:prstGeom>
        </p:spPr>
      </p:pic>
      <p:sp>
        <p:nvSpPr>
          <p:cNvPr name="Freeform 3" id="3"/>
          <p:cNvSpPr/>
          <p:nvPr/>
        </p:nvSpPr>
        <p:spPr>
          <a:xfrm flipH="false" flipV="false" rot="0">
            <a:off x="3195809" y="3989594"/>
            <a:ext cx="1519123" cy="1176630"/>
          </a:xfrm>
          <a:custGeom>
            <a:avLst/>
            <a:gdLst/>
            <a:ahLst/>
            <a:cxnLst/>
            <a:rect r="r" b="b" t="t" l="l"/>
            <a:pathLst>
              <a:path h="1176630" w="1519123">
                <a:moveTo>
                  <a:pt x="0" y="0"/>
                </a:moveTo>
                <a:lnTo>
                  <a:pt x="1519123" y="0"/>
                </a:lnTo>
                <a:lnTo>
                  <a:pt x="1519123" y="1176630"/>
                </a:lnTo>
                <a:lnTo>
                  <a:pt x="0" y="1176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05557" y="4154420"/>
            <a:ext cx="1292648" cy="909554"/>
          </a:xfrm>
          <a:custGeom>
            <a:avLst/>
            <a:gdLst/>
            <a:ahLst/>
            <a:cxnLst/>
            <a:rect r="r" b="b" t="t" l="l"/>
            <a:pathLst>
              <a:path h="909554" w="1292648">
                <a:moveTo>
                  <a:pt x="0" y="0"/>
                </a:moveTo>
                <a:lnTo>
                  <a:pt x="1292649" y="0"/>
                </a:lnTo>
                <a:lnTo>
                  <a:pt x="1292649" y="909554"/>
                </a:lnTo>
                <a:lnTo>
                  <a:pt x="0" y="909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0063" y="3837783"/>
            <a:ext cx="1307492" cy="1434833"/>
          </a:xfrm>
          <a:custGeom>
            <a:avLst/>
            <a:gdLst/>
            <a:ahLst/>
            <a:cxnLst/>
            <a:rect r="r" b="b" t="t" l="l"/>
            <a:pathLst>
              <a:path h="1434833" w="1307492">
                <a:moveTo>
                  <a:pt x="0" y="0"/>
                </a:moveTo>
                <a:lnTo>
                  <a:pt x="1307492" y="0"/>
                </a:lnTo>
                <a:lnTo>
                  <a:pt x="1307492" y="1434833"/>
                </a:lnTo>
                <a:lnTo>
                  <a:pt x="0" y="1434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216361" y="4086746"/>
            <a:ext cx="1122907" cy="909554"/>
          </a:xfrm>
          <a:custGeom>
            <a:avLst/>
            <a:gdLst/>
            <a:ahLst/>
            <a:cxnLst/>
            <a:rect r="r" b="b" t="t" l="l"/>
            <a:pathLst>
              <a:path h="909554" w="1122907">
                <a:moveTo>
                  <a:pt x="0" y="0"/>
                </a:moveTo>
                <a:lnTo>
                  <a:pt x="1122907" y="0"/>
                </a:lnTo>
                <a:lnTo>
                  <a:pt x="1122907" y="909555"/>
                </a:lnTo>
                <a:lnTo>
                  <a:pt x="0" y="909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089"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3011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4616311" y="6457193"/>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4089"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7031249" y="-1869015"/>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10800000">
            <a:off x="14076586" y="-1111700"/>
            <a:ext cx="7315200" cy="3995928"/>
          </a:xfrm>
          <a:custGeom>
            <a:avLst/>
            <a:gdLst/>
            <a:ahLst/>
            <a:cxnLst/>
            <a:rect r="r" b="b" t="t" l="l"/>
            <a:pathLst>
              <a:path h="3995928" w="7315200">
                <a:moveTo>
                  <a:pt x="0" y="0"/>
                </a:moveTo>
                <a:lnTo>
                  <a:pt x="7315200" y="0"/>
                </a:lnTo>
                <a:lnTo>
                  <a:pt x="7315200" y="3995928"/>
                </a:lnTo>
                <a:lnTo>
                  <a:pt x="0" y="399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822946" y="3889422"/>
            <a:ext cx="1338856" cy="1331554"/>
          </a:xfrm>
          <a:custGeom>
            <a:avLst/>
            <a:gdLst/>
            <a:ahLst/>
            <a:cxnLst/>
            <a:rect r="r" b="b" t="t" l="l"/>
            <a:pathLst>
              <a:path h="1331554" w="1338856">
                <a:moveTo>
                  <a:pt x="0" y="0"/>
                </a:moveTo>
                <a:lnTo>
                  <a:pt x="1338856" y="0"/>
                </a:lnTo>
                <a:lnTo>
                  <a:pt x="1338856" y="1331554"/>
                </a:lnTo>
                <a:lnTo>
                  <a:pt x="0" y="13315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29439"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Plant</a:t>
            </a:r>
          </a:p>
        </p:txBody>
      </p:sp>
      <p:sp>
        <p:nvSpPr>
          <p:cNvPr name="TextBox 15" id="15"/>
          <p:cNvSpPr txBox="true"/>
          <p:nvPr/>
        </p:nvSpPr>
        <p:spPr>
          <a:xfrm rot="0">
            <a:off x="2441743" y="5196416"/>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Garden</a:t>
            </a:r>
          </a:p>
        </p:txBody>
      </p:sp>
      <p:sp>
        <p:nvSpPr>
          <p:cNvPr name="TextBox 16" id="16"/>
          <p:cNvSpPr txBox="true"/>
          <p:nvPr/>
        </p:nvSpPr>
        <p:spPr>
          <a:xfrm rot="0">
            <a:off x="16090074" y="3862109"/>
            <a:ext cx="1926803" cy="1281405"/>
          </a:xfrm>
          <a:prstGeom prst="rect">
            <a:avLst/>
          </a:prstGeom>
        </p:spPr>
        <p:txBody>
          <a:bodyPr anchor="t" rtlCol="false" tIns="0" lIns="0" bIns="0" rIns="0">
            <a:spAutoFit/>
          </a:bodyPr>
          <a:lstStyle/>
          <a:p>
            <a:pPr algn="ctr" marL="0" indent="0" lvl="0">
              <a:lnSpc>
                <a:spcPts val="9650"/>
              </a:lnSpc>
              <a:spcBef>
                <a:spcPct val="0"/>
              </a:spcBef>
            </a:pPr>
            <a:r>
              <a:rPr lang="en-US" b="true" sz="7720">
                <a:solidFill>
                  <a:srgbClr val="360001"/>
                </a:solidFill>
                <a:latin typeface="Poppins Bold"/>
                <a:ea typeface="Poppins Bold"/>
                <a:cs typeface="Poppins Bold"/>
                <a:sym typeface="Poppins Bold"/>
              </a:rPr>
              <a:t>🧠</a:t>
            </a:r>
          </a:p>
        </p:txBody>
      </p:sp>
      <p:sp>
        <p:nvSpPr>
          <p:cNvPr name="TextBox 17" id="17"/>
          <p:cNvSpPr txBox="true"/>
          <p:nvPr/>
        </p:nvSpPr>
        <p:spPr>
          <a:xfrm rot="0">
            <a:off x="15470316" y="534232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Main</a:t>
            </a:r>
          </a:p>
        </p:txBody>
      </p:sp>
      <p:sp>
        <p:nvSpPr>
          <p:cNvPr name="TextBox 18" id="18"/>
          <p:cNvSpPr txBox="true"/>
          <p:nvPr/>
        </p:nvSpPr>
        <p:spPr>
          <a:xfrm rot="0">
            <a:off x="5061122" y="5268187"/>
            <a:ext cx="2981519" cy="839853"/>
          </a:xfrm>
          <a:prstGeom prst="rect">
            <a:avLst/>
          </a:prstGeom>
        </p:spPr>
        <p:txBody>
          <a:bodyPr anchor="t" rtlCol="false" tIns="0" lIns="0" bIns="0" rIns="0">
            <a:spAutoFit/>
          </a:bodyPr>
          <a:lstStyle/>
          <a:p>
            <a:pPr algn="ctr" marL="0" indent="0" lvl="0">
              <a:lnSpc>
                <a:spcPts val="6263"/>
              </a:lnSpc>
              <a:spcBef>
                <a:spcPct val="0"/>
              </a:spcBef>
            </a:pPr>
            <a:r>
              <a:rPr lang="en-US" b="true" sz="5010">
                <a:solidFill>
                  <a:srgbClr val="360001"/>
                </a:solidFill>
                <a:latin typeface="Poppins Bold"/>
                <a:ea typeface="Poppins Bold"/>
                <a:cs typeface="Poppins Bold"/>
                <a:sym typeface="Poppins Bold"/>
              </a:rPr>
              <a:t>Player</a:t>
            </a:r>
          </a:p>
        </p:txBody>
      </p:sp>
      <p:sp>
        <p:nvSpPr>
          <p:cNvPr name="TextBox 19" id="19"/>
          <p:cNvSpPr txBox="true"/>
          <p:nvPr/>
        </p:nvSpPr>
        <p:spPr>
          <a:xfrm rot="0">
            <a:off x="7693049" y="5274999"/>
            <a:ext cx="2981519" cy="1066910"/>
          </a:xfrm>
          <a:prstGeom prst="rect">
            <a:avLst/>
          </a:prstGeom>
        </p:spPr>
        <p:txBody>
          <a:bodyPr anchor="t" rtlCol="false" tIns="0" lIns="0" bIns="0" rIns="0">
            <a:spAutoFit/>
          </a:bodyPr>
          <a:lstStyle/>
          <a:p>
            <a:pPr algn="ctr">
              <a:lnSpc>
                <a:spcPts val="4175"/>
              </a:lnSpc>
            </a:pPr>
            <a:r>
              <a:rPr lang="en-US" sz="3340" b="true">
                <a:solidFill>
                  <a:srgbClr val="360001"/>
                </a:solidFill>
                <a:latin typeface="Poppins Bold"/>
                <a:ea typeface="Poppins Bold"/>
                <a:cs typeface="Poppins Bold"/>
                <a:sym typeface="Poppins Bold"/>
              </a:rPr>
              <a:t>Tanaman</a:t>
            </a:r>
          </a:p>
          <a:p>
            <a:pPr algn="ctr" marL="0" indent="0" lvl="0">
              <a:lnSpc>
                <a:spcPts val="4175"/>
              </a:lnSpc>
              <a:spcBef>
                <a:spcPct val="0"/>
              </a:spcBef>
            </a:pPr>
            <a:r>
              <a:rPr lang="en-US" b="true" sz="3340">
                <a:solidFill>
                  <a:srgbClr val="360001"/>
                </a:solidFill>
                <a:latin typeface="Poppins Bold"/>
                <a:ea typeface="Poppins Bold"/>
                <a:cs typeface="Poppins Bold"/>
                <a:sym typeface="Poppins Bold"/>
              </a:rPr>
              <a:t>Hias</a:t>
            </a:r>
          </a:p>
        </p:txBody>
      </p:sp>
      <p:sp>
        <p:nvSpPr>
          <p:cNvPr name="TextBox 20" id="20"/>
          <p:cNvSpPr txBox="true"/>
          <p:nvPr/>
        </p:nvSpPr>
        <p:spPr>
          <a:xfrm rot="0">
            <a:off x="10278997" y="5414389"/>
            <a:ext cx="2981519" cy="864330"/>
          </a:xfrm>
          <a:prstGeom prst="rect">
            <a:avLst/>
          </a:prstGeom>
        </p:spPr>
        <p:txBody>
          <a:bodyPr anchor="t" rtlCol="false" tIns="0" lIns="0" bIns="0" rIns="0">
            <a:spAutoFit/>
          </a:bodyPr>
          <a:lstStyle/>
          <a:p>
            <a:pPr algn="ctr">
              <a:lnSpc>
                <a:spcPts val="3340"/>
              </a:lnSpc>
            </a:pPr>
            <a:r>
              <a:rPr lang="en-US" sz="2672" b="true">
                <a:solidFill>
                  <a:srgbClr val="360001"/>
                </a:solidFill>
                <a:latin typeface="Poppins Bold"/>
                <a:ea typeface="Poppins Bold"/>
                <a:cs typeface="Poppins Bold"/>
                <a:sym typeface="Poppins Bold"/>
              </a:rPr>
              <a:t>Botany</a:t>
            </a:r>
          </a:p>
          <a:p>
            <a:pPr algn="ctr" marL="0" indent="0" lvl="0">
              <a:lnSpc>
                <a:spcPts val="3340"/>
              </a:lnSpc>
              <a:spcBef>
                <a:spcPct val="0"/>
              </a:spcBef>
            </a:pPr>
            <a:r>
              <a:rPr lang="en-US" b="true" sz="2672">
                <a:solidFill>
                  <a:srgbClr val="360001"/>
                </a:solidFill>
                <a:latin typeface="Poppins Bold"/>
                <a:ea typeface="Poppins Bold"/>
                <a:cs typeface="Poppins Bold"/>
                <a:sym typeface="Poppins Bold"/>
              </a:rPr>
              <a:t>Encyclopedia</a:t>
            </a:r>
          </a:p>
        </p:txBody>
      </p:sp>
      <p:sp>
        <p:nvSpPr>
          <p:cNvPr name="TextBox 21" id="21"/>
          <p:cNvSpPr txBox="true"/>
          <p:nvPr/>
        </p:nvSpPr>
        <p:spPr>
          <a:xfrm rot="0">
            <a:off x="3704306" y="1208392"/>
            <a:ext cx="10912006"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Class Utama dalam Project</a:t>
            </a:r>
          </a:p>
        </p:txBody>
      </p:sp>
      <p:sp>
        <p:nvSpPr>
          <p:cNvPr name="TextBox 22" id="22"/>
          <p:cNvSpPr txBox="true"/>
          <p:nvPr/>
        </p:nvSpPr>
        <p:spPr>
          <a:xfrm rot="0">
            <a:off x="12855689" y="5511274"/>
            <a:ext cx="2981519" cy="651510"/>
          </a:xfrm>
          <a:prstGeom prst="rect">
            <a:avLst/>
          </a:prstGeom>
        </p:spPr>
        <p:txBody>
          <a:bodyPr anchor="t" rtlCol="false" tIns="0" lIns="0" bIns="0" rIns="0">
            <a:spAutoFit/>
          </a:bodyPr>
          <a:lstStyle/>
          <a:p>
            <a:pPr algn="ctr" marL="0" indent="0" lvl="0">
              <a:lnSpc>
                <a:spcPts val="4875"/>
              </a:lnSpc>
              <a:spcBef>
                <a:spcPct val="0"/>
              </a:spcBef>
            </a:pPr>
            <a:r>
              <a:rPr lang="en-US" b="true" sz="3900">
                <a:solidFill>
                  <a:srgbClr val="360001"/>
                </a:solidFill>
                <a:latin typeface="Poppins Bold"/>
                <a:ea typeface="Poppins Bold"/>
                <a:cs typeface="Poppins Bold"/>
                <a:sym typeface="Poppins Bold"/>
              </a:rPr>
              <a:t>Interface</a:t>
            </a:r>
          </a:p>
        </p:txBody>
      </p:sp>
    </p:spTree>
  </p:cSld>
  <p:clrMapOvr>
    <a:masterClrMapping/>
  </p:clrMapOvr>
  <p:transition spd="slow">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008403" y="-13183747"/>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TextBox 5" id="5"/>
          <p:cNvSpPr txBox="true"/>
          <p:nvPr/>
        </p:nvSpPr>
        <p:spPr>
          <a:xfrm rot="0">
            <a:off x="1880464" y="4681832"/>
            <a:ext cx="1447445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360001"/>
                </a:solidFill>
                <a:latin typeface="Poppins Bold"/>
                <a:ea typeface="Poppins Bold"/>
                <a:cs typeface="Poppins Bold"/>
                <a:sym typeface="Poppins Bold"/>
              </a:rPr>
              <a:t>Implementasi Kode</a:t>
            </a:r>
          </a:p>
        </p:txBody>
      </p:sp>
      <p:sp>
        <p:nvSpPr>
          <p:cNvPr name="Freeform 6" id="6"/>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748400">
            <a:off x="1075730" y="2291702"/>
            <a:ext cx="1498612" cy="2334948"/>
          </a:xfrm>
          <a:custGeom>
            <a:avLst/>
            <a:gdLst/>
            <a:ahLst/>
            <a:cxnLst/>
            <a:rect r="r" b="b" t="t" l="l"/>
            <a:pathLst>
              <a:path h="2334948" w="1498612">
                <a:moveTo>
                  <a:pt x="0" y="0"/>
                </a:moveTo>
                <a:lnTo>
                  <a:pt x="1498612" y="0"/>
                </a:lnTo>
                <a:lnTo>
                  <a:pt x="1498612" y="2334948"/>
                </a:lnTo>
                <a:lnTo>
                  <a:pt x="0" y="2334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909901" y="6524608"/>
            <a:ext cx="14474459" cy="339725"/>
          </a:xfrm>
          <a:prstGeom prst="rect">
            <a:avLst/>
          </a:prstGeom>
        </p:spPr>
        <p:txBody>
          <a:bodyPr anchor="t" rtlCol="false" tIns="0" lIns="0" bIns="0" rIns="0">
            <a:spAutoFit/>
          </a:bodyPr>
          <a:lstStyle/>
          <a:p>
            <a:pPr algn="ctr" marL="0" indent="0" lvl="0">
              <a:lnSpc>
                <a:spcPts val="2500"/>
              </a:lnSpc>
              <a:spcBef>
                <a:spcPct val="0"/>
              </a:spcBef>
            </a:pPr>
            <a:r>
              <a:rPr lang="en-US" b="true" sz="2000">
                <a:solidFill>
                  <a:srgbClr val="360001"/>
                </a:solidFill>
                <a:latin typeface="Poppins Bold"/>
                <a:ea typeface="Poppins Bold"/>
                <a:cs typeface="Poppins Bold"/>
                <a:sym typeface="Poppins Bold"/>
              </a:rPr>
              <a:t>Switch to VSCode --&gt;</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008403" y="-13183747"/>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TextBox 5" id="5"/>
          <p:cNvSpPr txBox="true"/>
          <p:nvPr/>
        </p:nvSpPr>
        <p:spPr>
          <a:xfrm rot="0">
            <a:off x="1880464" y="4681832"/>
            <a:ext cx="14474459" cy="1880876"/>
          </a:xfrm>
          <a:prstGeom prst="rect">
            <a:avLst/>
          </a:prstGeom>
        </p:spPr>
        <p:txBody>
          <a:bodyPr anchor="t" rtlCol="false" tIns="0" lIns="0" bIns="0" rIns="0">
            <a:spAutoFit/>
          </a:bodyPr>
          <a:lstStyle/>
          <a:p>
            <a:pPr algn="ctr" marL="0" indent="0" lvl="0">
              <a:lnSpc>
                <a:spcPts val="14123"/>
              </a:lnSpc>
              <a:spcBef>
                <a:spcPct val="0"/>
              </a:spcBef>
            </a:pPr>
            <a:r>
              <a:rPr lang="en-US" b="true" sz="11299">
                <a:solidFill>
                  <a:srgbClr val="360001"/>
                </a:solidFill>
                <a:latin typeface="Poppins Bold"/>
                <a:ea typeface="Poppins Bold"/>
                <a:cs typeface="Poppins Bold"/>
                <a:sym typeface="Poppins Bold"/>
              </a:rPr>
              <a:t>Any Questions?</a:t>
            </a:r>
          </a:p>
        </p:txBody>
      </p:sp>
      <p:sp>
        <p:nvSpPr>
          <p:cNvPr name="Freeform 6" id="6"/>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748400">
            <a:off x="1075730" y="2291702"/>
            <a:ext cx="1498612" cy="2334948"/>
          </a:xfrm>
          <a:custGeom>
            <a:avLst/>
            <a:gdLst/>
            <a:ahLst/>
            <a:cxnLst/>
            <a:rect r="r" b="b" t="t" l="l"/>
            <a:pathLst>
              <a:path h="2334948" w="1498612">
                <a:moveTo>
                  <a:pt x="0" y="0"/>
                </a:moveTo>
                <a:lnTo>
                  <a:pt x="1498612" y="0"/>
                </a:lnTo>
                <a:lnTo>
                  <a:pt x="1498612" y="2334948"/>
                </a:lnTo>
                <a:lnTo>
                  <a:pt x="0" y="2334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84125" y="-8160375"/>
            <a:ext cx="26607750" cy="266077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688919" y="6872932"/>
            <a:ext cx="5495124" cy="1099350"/>
            <a:chOff x="0" y="0"/>
            <a:chExt cx="1447275" cy="289541"/>
          </a:xfrm>
        </p:grpSpPr>
        <p:sp>
          <p:nvSpPr>
            <p:cNvPr name="Freeform 8" id="8"/>
            <p:cNvSpPr/>
            <p:nvPr/>
          </p:nvSpPr>
          <p:spPr>
            <a:xfrm flipH="false" flipV="false" rot="0">
              <a:off x="0" y="0"/>
              <a:ext cx="1447276" cy="289541"/>
            </a:xfrm>
            <a:custGeom>
              <a:avLst/>
              <a:gdLst/>
              <a:ahLst/>
              <a:cxnLst/>
              <a:rect r="r" b="b" t="t" l="l"/>
              <a:pathLst>
                <a:path h="289541" w="1447276">
                  <a:moveTo>
                    <a:pt x="38040" y="0"/>
                  </a:moveTo>
                  <a:lnTo>
                    <a:pt x="1409236" y="0"/>
                  </a:lnTo>
                  <a:cubicBezTo>
                    <a:pt x="1419325" y="0"/>
                    <a:pt x="1429000" y="4008"/>
                    <a:pt x="1436134" y="11142"/>
                  </a:cubicBezTo>
                  <a:cubicBezTo>
                    <a:pt x="1443268" y="18275"/>
                    <a:pt x="1447276" y="27951"/>
                    <a:pt x="1447276" y="38040"/>
                  </a:cubicBezTo>
                  <a:lnTo>
                    <a:pt x="1447276" y="251501"/>
                  </a:lnTo>
                  <a:cubicBezTo>
                    <a:pt x="1447276" y="261590"/>
                    <a:pt x="1443268" y="271265"/>
                    <a:pt x="1436134" y="278399"/>
                  </a:cubicBezTo>
                  <a:cubicBezTo>
                    <a:pt x="1429000" y="285533"/>
                    <a:pt x="1419325" y="289541"/>
                    <a:pt x="1409236" y="289541"/>
                  </a:cubicBezTo>
                  <a:lnTo>
                    <a:pt x="38040" y="289541"/>
                  </a:lnTo>
                  <a:cubicBezTo>
                    <a:pt x="27951" y="289541"/>
                    <a:pt x="18275" y="285533"/>
                    <a:pt x="11142" y="278399"/>
                  </a:cubicBezTo>
                  <a:cubicBezTo>
                    <a:pt x="4008" y="271265"/>
                    <a:pt x="0" y="261590"/>
                    <a:pt x="0" y="251501"/>
                  </a:cubicBezTo>
                  <a:lnTo>
                    <a:pt x="0" y="38040"/>
                  </a:lnTo>
                  <a:cubicBezTo>
                    <a:pt x="0" y="27951"/>
                    <a:pt x="4008" y="18275"/>
                    <a:pt x="11142" y="11142"/>
                  </a:cubicBezTo>
                  <a:cubicBezTo>
                    <a:pt x="18275" y="4008"/>
                    <a:pt x="27951" y="0"/>
                    <a:pt x="38040" y="0"/>
                  </a:cubicBezTo>
                  <a:close/>
                </a:path>
              </a:pathLst>
            </a:custGeom>
            <a:solidFill>
              <a:srgbClr val="B4FFC6"/>
            </a:solidFill>
          </p:spPr>
        </p:sp>
        <p:sp>
          <p:nvSpPr>
            <p:cNvPr name="TextBox 9" id="9"/>
            <p:cNvSpPr txBox="true"/>
            <p:nvPr/>
          </p:nvSpPr>
          <p:spPr>
            <a:xfrm>
              <a:off x="0" y="-38100"/>
              <a:ext cx="1447275" cy="327641"/>
            </a:xfrm>
            <a:prstGeom prst="rect">
              <a:avLst/>
            </a:prstGeom>
          </p:spPr>
          <p:txBody>
            <a:bodyPr anchor="ctr" rtlCol="false" tIns="50800" lIns="50800" bIns="50800" rIns="50800"/>
            <a:lstStyle/>
            <a:p>
              <a:pPr algn="ctr">
                <a:lnSpc>
                  <a:spcPts val="3124"/>
                </a:lnSpc>
              </a:pPr>
            </a:p>
          </p:txBody>
        </p:sp>
      </p:grpSp>
      <p:sp>
        <p:nvSpPr>
          <p:cNvPr name="Freeform 10" id="10"/>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2970919"/>
            <a:ext cx="5074717" cy="8185027"/>
          </a:xfrm>
          <a:custGeom>
            <a:avLst/>
            <a:gdLst/>
            <a:ahLst/>
            <a:cxnLst/>
            <a:rect r="r" b="b" t="t" l="l"/>
            <a:pathLst>
              <a:path h="8185027" w="5074717">
                <a:moveTo>
                  <a:pt x="0" y="0"/>
                </a:moveTo>
                <a:lnTo>
                  <a:pt x="5074717" y="0"/>
                </a:lnTo>
                <a:lnTo>
                  <a:pt x="5074717" y="8185027"/>
                </a:lnTo>
                <a:lnTo>
                  <a:pt x="0" y="81850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05938" y="525483"/>
            <a:ext cx="4163763" cy="2956272"/>
          </a:xfrm>
          <a:custGeom>
            <a:avLst/>
            <a:gdLst/>
            <a:ahLst/>
            <a:cxnLst/>
            <a:rect r="r" b="b" t="t" l="l"/>
            <a:pathLst>
              <a:path h="2956272" w="4163763">
                <a:moveTo>
                  <a:pt x="0" y="0"/>
                </a:moveTo>
                <a:lnTo>
                  <a:pt x="4163763" y="0"/>
                </a:lnTo>
                <a:lnTo>
                  <a:pt x="4163763" y="2956271"/>
                </a:lnTo>
                <a:lnTo>
                  <a:pt x="0" y="29562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8678005" y="2657704"/>
            <a:ext cx="8990254" cy="3944290"/>
          </a:xfrm>
          <a:prstGeom prst="rect">
            <a:avLst/>
          </a:prstGeom>
        </p:spPr>
        <p:txBody>
          <a:bodyPr anchor="t" rtlCol="false" tIns="0" lIns="0" bIns="0" rIns="0">
            <a:spAutoFit/>
          </a:bodyPr>
          <a:lstStyle/>
          <a:p>
            <a:pPr algn="l" marL="0" indent="0" lvl="0">
              <a:lnSpc>
                <a:spcPts val="10160"/>
              </a:lnSpc>
            </a:pPr>
            <a:r>
              <a:rPr lang="en-US" b="true" sz="8912">
                <a:solidFill>
                  <a:srgbClr val="FFFFFF"/>
                </a:solidFill>
                <a:latin typeface="Poppins Bold"/>
                <a:ea typeface="Poppins Bold"/>
                <a:cs typeface="Poppins Bold"/>
                <a:sym typeface="Poppins Bold"/>
              </a:rPr>
              <a:t>Terimakasih Atas Perhatiannya</a:t>
            </a:r>
          </a:p>
        </p:txBody>
      </p:sp>
      <p:sp>
        <p:nvSpPr>
          <p:cNvPr name="TextBox 14" id="14"/>
          <p:cNvSpPr txBox="true"/>
          <p:nvPr/>
        </p:nvSpPr>
        <p:spPr>
          <a:xfrm rot="0">
            <a:off x="9059005" y="7044382"/>
            <a:ext cx="4952436" cy="705016"/>
          </a:xfrm>
          <a:prstGeom prst="rect">
            <a:avLst/>
          </a:prstGeom>
        </p:spPr>
        <p:txBody>
          <a:bodyPr anchor="t" rtlCol="false" tIns="0" lIns="0" bIns="0" rIns="0">
            <a:spAutoFit/>
          </a:bodyPr>
          <a:lstStyle/>
          <a:p>
            <a:pPr algn="l" marL="0" indent="0" lvl="0">
              <a:lnSpc>
                <a:spcPts val="5137"/>
              </a:lnSpc>
            </a:pPr>
            <a:r>
              <a:rPr lang="en-US" b="true" sz="4506">
                <a:solidFill>
                  <a:srgbClr val="A3A3F5"/>
                </a:solidFill>
                <a:latin typeface="Poppins Bold"/>
                <a:ea typeface="Poppins Bold"/>
                <a:cs typeface="Poppins Bold"/>
                <a:sym typeface="Poppins Bold"/>
              </a:rPr>
              <a:t>Sampai Jumpa</a:t>
            </a:r>
          </a:p>
        </p:txBody>
      </p:sp>
      <p:sp>
        <p:nvSpPr>
          <p:cNvPr name="TextBox 15" id="15"/>
          <p:cNvSpPr txBox="true"/>
          <p:nvPr/>
        </p:nvSpPr>
        <p:spPr>
          <a:xfrm rot="0">
            <a:off x="2993483" y="1190625"/>
            <a:ext cx="4952436" cy="1356644"/>
          </a:xfrm>
          <a:prstGeom prst="rect">
            <a:avLst/>
          </a:prstGeom>
        </p:spPr>
        <p:txBody>
          <a:bodyPr anchor="t" rtlCol="false" tIns="0" lIns="0" bIns="0" rIns="0">
            <a:spAutoFit/>
          </a:bodyPr>
          <a:lstStyle/>
          <a:p>
            <a:pPr algn="l" marL="0" indent="0" lvl="0">
              <a:lnSpc>
                <a:spcPts val="5137"/>
              </a:lnSpc>
            </a:pPr>
            <a:r>
              <a:rPr lang="en-US" b="true" sz="4506">
                <a:solidFill>
                  <a:srgbClr val="A3A3F5"/>
                </a:solidFill>
                <a:latin typeface="Poppins Bold"/>
                <a:ea typeface="Poppins Bold"/>
                <a:cs typeface="Poppins Bold"/>
                <a:sym typeface="Poppins Bold"/>
              </a:rPr>
              <a:t>Bay</a:t>
            </a:r>
          </a:p>
          <a:p>
            <a:pPr algn="l" marL="0" indent="0" lvl="0">
              <a:lnSpc>
                <a:spcPts val="5137"/>
              </a:lnSpc>
            </a:pPr>
            <a:r>
              <a:rPr lang="en-US" b="true" sz="4506" strike="noStrike" u="none">
                <a:solidFill>
                  <a:srgbClr val="A3A3F5"/>
                </a:solidFill>
                <a:latin typeface="Poppins Bold"/>
                <a:ea typeface="Poppins Bold"/>
                <a:cs typeface="Poppins Bold"/>
                <a:sym typeface="Poppins Bold"/>
              </a:rPr>
              <a:t>Bay</a:t>
            </a:r>
          </a:p>
        </p:txBody>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7050640" cy="10287000"/>
            <a:chOff x="63500" y="63500"/>
            <a:chExt cx="774700" cy="1130300"/>
          </a:xfrm>
        </p:grpSpPr>
        <p:sp>
          <p:nvSpPr>
            <p:cNvPr name="Freeform 3" id="3"/>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2"/>
              <a:stretch>
                <a:fillRect l="-309095" t="-291364" r="8196" b="-204350"/>
              </a:stretch>
            </a:blipFill>
          </p:spPr>
        </p:sp>
      </p:grpSp>
      <p:grpSp>
        <p:nvGrpSpPr>
          <p:cNvPr name="Group 4" id="4"/>
          <p:cNvGrpSpPr>
            <a:grpSpLocks noChangeAspect="true"/>
          </p:cNvGrpSpPr>
          <p:nvPr/>
        </p:nvGrpSpPr>
        <p:grpSpPr>
          <a:xfrm rot="0">
            <a:off x="5618680" y="0"/>
            <a:ext cx="7050640" cy="10287000"/>
            <a:chOff x="63500" y="63500"/>
            <a:chExt cx="774700" cy="1130300"/>
          </a:xfrm>
        </p:grpSpPr>
        <p:sp>
          <p:nvSpPr>
            <p:cNvPr name="Freeform 5" id="5"/>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3"/>
              <a:stretch>
                <a:fillRect l="-31147" t="-5617" r="-14754" b="5617"/>
              </a:stretch>
            </a:blipFill>
          </p:spPr>
        </p:sp>
      </p:grpSp>
      <p:grpSp>
        <p:nvGrpSpPr>
          <p:cNvPr name="Group 6" id="6"/>
          <p:cNvGrpSpPr>
            <a:grpSpLocks noChangeAspect="true"/>
          </p:cNvGrpSpPr>
          <p:nvPr/>
        </p:nvGrpSpPr>
        <p:grpSpPr>
          <a:xfrm rot="0">
            <a:off x="11237360" y="0"/>
            <a:ext cx="7050640" cy="10287000"/>
            <a:chOff x="63500" y="63500"/>
            <a:chExt cx="774700" cy="1130300"/>
          </a:xfrm>
        </p:grpSpPr>
        <p:sp>
          <p:nvSpPr>
            <p:cNvPr name="Freeform 7" id="7"/>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4"/>
              <a:stretch>
                <a:fillRect l="-8196" t="-13971" r="8196" b="-2735"/>
              </a:stretch>
            </a:blipFill>
          </p:spPr>
        </p:sp>
      </p:grpSp>
      <p:sp>
        <p:nvSpPr>
          <p:cNvPr name="Freeform 8" id="8"/>
          <p:cNvSpPr/>
          <p:nvPr/>
        </p:nvSpPr>
        <p:spPr>
          <a:xfrm flipH="false" flipV="false" rot="-10800000">
            <a:off x="0" y="-3528846"/>
            <a:ext cx="18288000" cy="13815846"/>
          </a:xfrm>
          <a:custGeom>
            <a:avLst/>
            <a:gdLst/>
            <a:ahLst/>
            <a:cxnLst/>
            <a:rect r="r" b="b" t="t" l="l"/>
            <a:pathLst>
              <a:path h="13815846" w="18288000">
                <a:moveTo>
                  <a:pt x="0" y="0"/>
                </a:moveTo>
                <a:lnTo>
                  <a:pt x="18288000" y="0"/>
                </a:lnTo>
                <a:lnTo>
                  <a:pt x="18288000" y="13815846"/>
                </a:lnTo>
                <a:lnTo>
                  <a:pt x="0" y="13815846"/>
                </a:lnTo>
                <a:lnTo>
                  <a:pt x="0" y="0"/>
                </a:lnTo>
                <a:close/>
              </a:path>
            </a:pathLst>
          </a:custGeom>
          <a:blipFill>
            <a:blip r:embed="rId5"/>
            <a:stretch>
              <a:fillRect l="0" t="-4767" r="0" b="-4767"/>
            </a:stretch>
          </a:blipFill>
        </p:spPr>
      </p:sp>
      <p:pic>
        <p:nvPicPr>
          <p:cNvPr name="Picture 9" id="9"/>
          <p:cNvPicPr>
            <a:picLocks noChangeAspect="true"/>
          </p:cNvPicPr>
          <p:nvPr/>
        </p:nvPicPr>
        <p:blipFill>
          <a:blip r:embed="rId6">
            <a:alphaModFix amt="55000"/>
          </a:blip>
          <a:srcRect l="0" t="0" r="0" b="0"/>
          <a:stretch>
            <a:fillRect/>
          </a:stretch>
        </p:blipFill>
        <p:spPr>
          <a:xfrm flipH="false" flipV="false" rot="0">
            <a:off x="15199179" y="2682303"/>
            <a:ext cx="952500" cy="952500"/>
          </a:xfrm>
          <a:prstGeom prst="rect">
            <a:avLst/>
          </a:prstGeom>
        </p:spPr>
      </p:pic>
      <p:sp>
        <p:nvSpPr>
          <p:cNvPr name="TextBox 10" id="10"/>
          <p:cNvSpPr txBox="true"/>
          <p:nvPr/>
        </p:nvSpPr>
        <p:spPr>
          <a:xfrm rot="0">
            <a:off x="587716" y="630388"/>
            <a:ext cx="4446705" cy="17716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Kevin ardhana</a:t>
            </a:r>
          </a:p>
          <a:p>
            <a:pPr algn="ctr">
              <a:lnSpc>
                <a:spcPts val="4500"/>
              </a:lnSpc>
            </a:pPr>
            <a:r>
              <a:rPr lang="en-US" b="true" sz="5000" spc="-175">
                <a:solidFill>
                  <a:srgbClr val="FFFFFF"/>
                </a:solidFill>
                <a:latin typeface="Disket Mono Bold"/>
                <a:ea typeface="Disket Mono Bold"/>
                <a:cs typeface="Disket Mono Bold"/>
                <a:sym typeface="Disket Mono Bold"/>
              </a:rPr>
              <a:t>(mentor)</a:t>
            </a:r>
          </a:p>
        </p:txBody>
      </p:sp>
      <p:sp>
        <p:nvSpPr>
          <p:cNvPr name="TextBox 11" id="11"/>
          <p:cNvSpPr txBox="true"/>
          <p:nvPr/>
        </p:nvSpPr>
        <p:spPr>
          <a:xfrm rot="0">
            <a:off x="5298040" y="630388"/>
            <a:ext cx="6552310" cy="12001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ahmad rizky amis</a:t>
            </a:r>
          </a:p>
        </p:txBody>
      </p:sp>
      <p:sp>
        <p:nvSpPr>
          <p:cNvPr name="TextBox 12" id="12"/>
          <p:cNvSpPr txBox="true"/>
          <p:nvPr/>
        </p:nvSpPr>
        <p:spPr>
          <a:xfrm rot="0">
            <a:off x="11237360" y="630388"/>
            <a:ext cx="5824661" cy="12001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raihan ramadhan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7050640" cy="10287000"/>
            <a:chOff x="63500" y="63500"/>
            <a:chExt cx="774700" cy="1130300"/>
          </a:xfrm>
        </p:grpSpPr>
        <p:sp>
          <p:nvSpPr>
            <p:cNvPr name="Freeform 3" id="3"/>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2"/>
              <a:stretch>
                <a:fillRect l="-8196" t="-5617" r="-1229" b="5617"/>
              </a:stretch>
            </a:blipFill>
          </p:spPr>
        </p:sp>
      </p:grpSp>
      <p:grpSp>
        <p:nvGrpSpPr>
          <p:cNvPr name="Group 4" id="4"/>
          <p:cNvGrpSpPr>
            <a:grpSpLocks noChangeAspect="true"/>
          </p:cNvGrpSpPr>
          <p:nvPr/>
        </p:nvGrpSpPr>
        <p:grpSpPr>
          <a:xfrm rot="0">
            <a:off x="5618680" y="0"/>
            <a:ext cx="7050640" cy="10287000"/>
            <a:chOff x="63500" y="63500"/>
            <a:chExt cx="774700" cy="1130300"/>
          </a:xfrm>
        </p:grpSpPr>
        <p:sp>
          <p:nvSpPr>
            <p:cNvPr name="Freeform 5" id="5"/>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3"/>
              <a:stretch>
                <a:fillRect l="-22687" t="-5617" r="-22153" b="5617"/>
              </a:stretch>
            </a:blipFill>
          </p:spPr>
        </p:sp>
      </p:grpSp>
      <p:grpSp>
        <p:nvGrpSpPr>
          <p:cNvPr name="Group 6" id="6"/>
          <p:cNvGrpSpPr>
            <a:grpSpLocks noChangeAspect="true"/>
          </p:cNvGrpSpPr>
          <p:nvPr/>
        </p:nvGrpSpPr>
        <p:grpSpPr>
          <a:xfrm rot="0">
            <a:off x="11237360" y="0"/>
            <a:ext cx="7050640" cy="10287000"/>
            <a:chOff x="63500" y="63500"/>
            <a:chExt cx="774700" cy="1130300"/>
          </a:xfrm>
        </p:grpSpPr>
        <p:sp>
          <p:nvSpPr>
            <p:cNvPr name="Freeform 7" id="7"/>
            <p:cNvSpPr/>
            <p:nvPr/>
          </p:nvSpPr>
          <p:spPr>
            <a:xfrm flipH="false" flipV="false" rot="0">
              <a:off x="63500" y="63500"/>
              <a:ext cx="774700" cy="1130300"/>
            </a:xfrm>
            <a:custGeom>
              <a:avLst/>
              <a:gdLst/>
              <a:ahLst/>
              <a:cxnLst/>
              <a:rect r="r" b="b" t="t" l="l"/>
              <a:pathLst>
                <a:path h="1130300" w="774700">
                  <a:moveTo>
                    <a:pt x="0" y="0"/>
                  </a:moveTo>
                  <a:lnTo>
                    <a:pt x="177800" y="1130300"/>
                  </a:lnTo>
                  <a:lnTo>
                    <a:pt x="774700" y="1130300"/>
                  </a:lnTo>
                  <a:lnTo>
                    <a:pt x="596900" y="0"/>
                  </a:lnTo>
                  <a:close/>
                </a:path>
              </a:pathLst>
            </a:custGeom>
            <a:blipFill>
              <a:blip r:embed="rId4"/>
              <a:stretch>
                <a:fillRect l="-8196" t="-27465" r="8196" b="5617"/>
              </a:stretch>
            </a:blipFill>
          </p:spPr>
        </p:sp>
      </p:grpSp>
      <p:sp>
        <p:nvSpPr>
          <p:cNvPr name="Freeform 8" id="8"/>
          <p:cNvSpPr/>
          <p:nvPr/>
        </p:nvSpPr>
        <p:spPr>
          <a:xfrm flipH="false" flipV="false" rot="-10800000">
            <a:off x="0" y="-3528846"/>
            <a:ext cx="18288000" cy="13815846"/>
          </a:xfrm>
          <a:custGeom>
            <a:avLst/>
            <a:gdLst/>
            <a:ahLst/>
            <a:cxnLst/>
            <a:rect r="r" b="b" t="t" l="l"/>
            <a:pathLst>
              <a:path h="13815846" w="18288000">
                <a:moveTo>
                  <a:pt x="0" y="0"/>
                </a:moveTo>
                <a:lnTo>
                  <a:pt x="18288000" y="0"/>
                </a:lnTo>
                <a:lnTo>
                  <a:pt x="18288000" y="13815846"/>
                </a:lnTo>
                <a:lnTo>
                  <a:pt x="0" y="13815846"/>
                </a:lnTo>
                <a:lnTo>
                  <a:pt x="0" y="0"/>
                </a:lnTo>
                <a:close/>
              </a:path>
            </a:pathLst>
          </a:custGeom>
          <a:blipFill>
            <a:blip r:embed="rId5"/>
            <a:stretch>
              <a:fillRect l="0" t="-4767" r="0" b="-4767"/>
            </a:stretch>
          </a:blipFill>
        </p:spPr>
      </p:sp>
      <p:sp>
        <p:nvSpPr>
          <p:cNvPr name="TextBox 9" id="9"/>
          <p:cNvSpPr txBox="true"/>
          <p:nvPr/>
        </p:nvSpPr>
        <p:spPr>
          <a:xfrm rot="0">
            <a:off x="587716" y="630388"/>
            <a:ext cx="4446705" cy="12001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Ishmah</a:t>
            </a:r>
          </a:p>
          <a:p>
            <a:pPr algn="ctr">
              <a:lnSpc>
                <a:spcPts val="4500"/>
              </a:lnSpc>
            </a:pPr>
            <a:r>
              <a:rPr lang="en-US" b="true" sz="5000" spc="-175">
                <a:solidFill>
                  <a:srgbClr val="FFFFFF"/>
                </a:solidFill>
                <a:latin typeface="Disket Mono Bold"/>
                <a:ea typeface="Disket Mono Bold"/>
                <a:cs typeface="Disket Mono Bold"/>
                <a:sym typeface="Disket Mono Bold"/>
              </a:rPr>
              <a:t>nurwasilah</a:t>
            </a:r>
          </a:p>
        </p:txBody>
      </p:sp>
      <p:sp>
        <p:nvSpPr>
          <p:cNvPr name="TextBox 10" id="10"/>
          <p:cNvSpPr txBox="true"/>
          <p:nvPr/>
        </p:nvSpPr>
        <p:spPr>
          <a:xfrm rot="0">
            <a:off x="5298040" y="344638"/>
            <a:ext cx="6552310" cy="17716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zalfa</a:t>
            </a:r>
          </a:p>
          <a:p>
            <a:pPr algn="ctr">
              <a:lnSpc>
                <a:spcPts val="4500"/>
              </a:lnSpc>
            </a:pPr>
            <a:r>
              <a:rPr lang="en-US" b="true" sz="5000" spc="-175">
                <a:solidFill>
                  <a:srgbClr val="FFFFFF"/>
                </a:solidFill>
                <a:latin typeface="Disket Mono Bold"/>
                <a:ea typeface="Disket Mono Bold"/>
                <a:cs typeface="Disket Mono Bold"/>
                <a:sym typeface="Disket Mono Bold"/>
              </a:rPr>
              <a:t>syauqiyah</a:t>
            </a:r>
          </a:p>
          <a:p>
            <a:pPr algn="ctr">
              <a:lnSpc>
                <a:spcPts val="4500"/>
              </a:lnSpc>
            </a:pPr>
            <a:r>
              <a:rPr lang="en-US" b="true" sz="5000" spc="-175">
                <a:solidFill>
                  <a:srgbClr val="FFFFFF"/>
                </a:solidFill>
                <a:latin typeface="Disket Mono Bold"/>
                <a:ea typeface="Disket Mono Bold"/>
                <a:cs typeface="Disket Mono Bold"/>
                <a:sym typeface="Disket Mono Bold"/>
              </a:rPr>
              <a:t>hamka</a:t>
            </a:r>
          </a:p>
        </p:txBody>
      </p:sp>
      <p:sp>
        <p:nvSpPr>
          <p:cNvPr name="TextBox 11" id="11"/>
          <p:cNvSpPr txBox="true"/>
          <p:nvPr/>
        </p:nvSpPr>
        <p:spPr>
          <a:xfrm rot="0">
            <a:off x="11237360" y="630388"/>
            <a:ext cx="5824661" cy="1200150"/>
          </a:xfrm>
          <a:prstGeom prst="rect">
            <a:avLst/>
          </a:prstGeom>
        </p:spPr>
        <p:txBody>
          <a:bodyPr anchor="t" rtlCol="false" tIns="0" lIns="0" bIns="0" rIns="0">
            <a:spAutoFit/>
          </a:bodyPr>
          <a:lstStyle/>
          <a:p>
            <a:pPr algn="ctr">
              <a:lnSpc>
                <a:spcPts val="4500"/>
              </a:lnSpc>
            </a:pPr>
            <a:r>
              <a:rPr lang="en-US" b="true" sz="5000" spc="-175">
                <a:solidFill>
                  <a:srgbClr val="FFFFFF"/>
                </a:solidFill>
                <a:latin typeface="Disket Mono Bold"/>
                <a:ea typeface="Disket Mono Bold"/>
                <a:cs typeface="Disket Mono Bold"/>
                <a:sym typeface="Disket Mono Bold"/>
              </a:rPr>
              <a:t>nabila </a:t>
            </a:r>
          </a:p>
          <a:p>
            <a:pPr algn="ctr">
              <a:lnSpc>
                <a:spcPts val="4500"/>
              </a:lnSpc>
            </a:pPr>
            <a:r>
              <a:rPr lang="en-US" b="true" sz="5000" spc="-175">
                <a:solidFill>
                  <a:srgbClr val="FFFFFF"/>
                </a:solidFill>
                <a:latin typeface="Disket Mono Bold"/>
                <a:ea typeface="Disket Mono Bold"/>
                <a:cs typeface="Disket Mono Bold"/>
                <a:sym typeface="Disket Mono Bold"/>
              </a:rPr>
              <a:t>salsabila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748400">
            <a:off x="11293069" y="1211342"/>
            <a:ext cx="695684" cy="1083926"/>
          </a:xfrm>
          <a:custGeom>
            <a:avLst/>
            <a:gdLst/>
            <a:ahLst/>
            <a:cxnLst/>
            <a:rect r="r" b="b" t="t" l="l"/>
            <a:pathLst>
              <a:path h="1083926" w="695684">
                <a:moveTo>
                  <a:pt x="0" y="0"/>
                </a:moveTo>
                <a:lnTo>
                  <a:pt x="695683" y="0"/>
                </a:lnTo>
                <a:lnTo>
                  <a:pt x="695683" y="1083926"/>
                </a:lnTo>
                <a:lnTo>
                  <a:pt x="0" y="10839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038225" y="1753305"/>
            <a:ext cx="9899034" cy="1028176"/>
            <a:chOff x="0" y="0"/>
            <a:chExt cx="13198712" cy="1370901"/>
          </a:xfrm>
        </p:grpSpPr>
        <p:sp>
          <p:nvSpPr>
            <p:cNvPr name="Freeform 7" id="7"/>
            <p:cNvSpPr/>
            <p:nvPr/>
          </p:nvSpPr>
          <p:spPr>
            <a:xfrm flipH="false" flipV="false" rot="0">
              <a:off x="4347958" y="0"/>
              <a:ext cx="1028460" cy="1343660"/>
            </a:xfrm>
            <a:custGeom>
              <a:avLst/>
              <a:gdLst/>
              <a:ahLst/>
              <a:cxnLst/>
              <a:rect r="r" b="b" t="t" l="l"/>
              <a:pathLst>
                <a:path h="1343660" w="1028460">
                  <a:moveTo>
                    <a:pt x="0" y="0"/>
                  </a:moveTo>
                  <a:lnTo>
                    <a:pt x="1028459" y="0"/>
                  </a:lnTo>
                  <a:lnTo>
                    <a:pt x="1028459" y="1343660"/>
                  </a:lnTo>
                  <a:lnTo>
                    <a:pt x="0" y="13436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0"/>
              <a:ext cx="1195297" cy="1343660"/>
            </a:xfrm>
            <a:custGeom>
              <a:avLst/>
              <a:gdLst/>
              <a:ahLst/>
              <a:cxnLst/>
              <a:rect r="r" b="b" t="t" l="l"/>
              <a:pathLst>
                <a:path h="1343660" w="1195297">
                  <a:moveTo>
                    <a:pt x="0" y="0"/>
                  </a:moveTo>
                  <a:lnTo>
                    <a:pt x="1195297" y="0"/>
                  </a:lnTo>
                  <a:lnTo>
                    <a:pt x="1195297" y="1343660"/>
                  </a:lnTo>
                  <a:lnTo>
                    <a:pt x="0" y="13436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195297" y="0"/>
              <a:ext cx="876178" cy="1343660"/>
            </a:xfrm>
            <a:custGeom>
              <a:avLst/>
              <a:gdLst/>
              <a:ahLst/>
              <a:cxnLst/>
              <a:rect r="r" b="b" t="t" l="l"/>
              <a:pathLst>
                <a:path h="1343660" w="876178">
                  <a:moveTo>
                    <a:pt x="0" y="0"/>
                  </a:moveTo>
                  <a:lnTo>
                    <a:pt x="876179" y="0"/>
                  </a:lnTo>
                  <a:lnTo>
                    <a:pt x="876179" y="1343660"/>
                  </a:lnTo>
                  <a:lnTo>
                    <a:pt x="0" y="13436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121379" y="0"/>
              <a:ext cx="1088364" cy="1343660"/>
            </a:xfrm>
            <a:custGeom>
              <a:avLst/>
              <a:gdLst/>
              <a:ahLst/>
              <a:cxnLst/>
              <a:rect r="r" b="b" t="t" l="l"/>
              <a:pathLst>
                <a:path h="1343660" w="1088364">
                  <a:moveTo>
                    <a:pt x="0" y="0"/>
                  </a:moveTo>
                  <a:lnTo>
                    <a:pt x="1088365" y="0"/>
                  </a:lnTo>
                  <a:lnTo>
                    <a:pt x="1088365" y="1343660"/>
                  </a:lnTo>
                  <a:lnTo>
                    <a:pt x="0" y="134366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3209744" y="0"/>
              <a:ext cx="1088364" cy="1343660"/>
            </a:xfrm>
            <a:custGeom>
              <a:avLst/>
              <a:gdLst/>
              <a:ahLst/>
              <a:cxnLst/>
              <a:rect r="r" b="b" t="t" l="l"/>
              <a:pathLst>
                <a:path h="1343660" w="1088364">
                  <a:moveTo>
                    <a:pt x="0" y="0"/>
                  </a:moveTo>
                  <a:lnTo>
                    <a:pt x="1088364" y="0"/>
                  </a:lnTo>
                  <a:lnTo>
                    <a:pt x="1088364" y="1343660"/>
                  </a:lnTo>
                  <a:lnTo>
                    <a:pt x="0" y="134366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6408840" y="0"/>
              <a:ext cx="999163" cy="1349460"/>
            </a:xfrm>
            <a:custGeom>
              <a:avLst/>
              <a:gdLst/>
              <a:ahLst/>
              <a:cxnLst/>
              <a:rect r="r" b="b" t="t" l="l"/>
              <a:pathLst>
                <a:path h="1349460" w="999163">
                  <a:moveTo>
                    <a:pt x="0" y="0"/>
                  </a:moveTo>
                  <a:lnTo>
                    <a:pt x="999163" y="0"/>
                  </a:lnTo>
                  <a:lnTo>
                    <a:pt x="999163" y="1349460"/>
                  </a:lnTo>
                  <a:lnTo>
                    <a:pt x="0" y="13494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5426267" y="0"/>
              <a:ext cx="932724" cy="1343660"/>
            </a:xfrm>
            <a:custGeom>
              <a:avLst/>
              <a:gdLst/>
              <a:ahLst/>
              <a:cxnLst/>
              <a:rect r="r" b="b" t="t" l="l"/>
              <a:pathLst>
                <a:path h="1343660" w="932724">
                  <a:moveTo>
                    <a:pt x="0" y="0"/>
                  </a:moveTo>
                  <a:lnTo>
                    <a:pt x="932724" y="0"/>
                  </a:lnTo>
                  <a:lnTo>
                    <a:pt x="932724" y="1343660"/>
                  </a:lnTo>
                  <a:lnTo>
                    <a:pt x="0" y="134366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738626" y="0"/>
              <a:ext cx="342154" cy="1370901"/>
            </a:xfrm>
            <a:custGeom>
              <a:avLst/>
              <a:gdLst/>
              <a:ahLst/>
              <a:cxnLst/>
              <a:rect r="r" b="b" t="t" l="l"/>
              <a:pathLst>
                <a:path h="1370901" w="342154">
                  <a:moveTo>
                    <a:pt x="0" y="0"/>
                  </a:moveTo>
                  <a:lnTo>
                    <a:pt x="342154" y="0"/>
                  </a:lnTo>
                  <a:lnTo>
                    <a:pt x="342154" y="1370901"/>
                  </a:lnTo>
                  <a:lnTo>
                    <a:pt x="0" y="137090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7456299" y="0"/>
              <a:ext cx="1195297" cy="1343660"/>
            </a:xfrm>
            <a:custGeom>
              <a:avLst/>
              <a:gdLst/>
              <a:ahLst/>
              <a:cxnLst/>
              <a:rect r="r" b="b" t="t" l="l"/>
              <a:pathLst>
                <a:path h="1343660" w="1195297">
                  <a:moveTo>
                    <a:pt x="0" y="0"/>
                  </a:moveTo>
                  <a:lnTo>
                    <a:pt x="1195298" y="0"/>
                  </a:lnTo>
                  <a:lnTo>
                    <a:pt x="1195298" y="1343660"/>
                  </a:lnTo>
                  <a:lnTo>
                    <a:pt x="0" y="13436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8538135" y="0"/>
              <a:ext cx="1028460" cy="1343660"/>
            </a:xfrm>
            <a:custGeom>
              <a:avLst/>
              <a:gdLst/>
              <a:ahLst/>
              <a:cxnLst/>
              <a:rect r="r" b="b" t="t" l="l"/>
              <a:pathLst>
                <a:path h="1343660" w="1028460">
                  <a:moveTo>
                    <a:pt x="0" y="0"/>
                  </a:moveTo>
                  <a:lnTo>
                    <a:pt x="1028460" y="0"/>
                  </a:lnTo>
                  <a:lnTo>
                    <a:pt x="1028460" y="1343660"/>
                  </a:lnTo>
                  <a:lnTo>
                    <a:pt x="0" y="13436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9614891" y="0"/>
              <a:ext cx="1044136" cy="1343660"/>
            </a:xfrm>
            <a:custGeom>
              <a:avLst/>
              <a:gdLst/>
              <a:ahLst/>
              <a:cxnLst/>
              <a:rect r="r" b="b" t="t" l="l"/>
              <a:pathLst>
                <a:path h="1343660" w="1044136">
                  <a:moveTo>
                    <a:pt x="0" y="0"/>
                  </a:moveTo>
                  <a:lnTo>
                    <a:pt x="1044136" y="0"/>
                  </a:lnTo>
                  <a:lnTo>
                    <a:pt x="1044136" y="1343660"/>
                  </a:lnTo>
                  <a:lnTo>
                    <a:pt x="0" y="134366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11158054" y="27297"/>
              <a:ext cx="934924" cy="1343604"/>
            </a:xfrm>
            <a:custGeom>
              <a:avLst/>
              <a:gdLst/>
              <a:ahLst/>
              <a:cxnLst/>
              <a:rect r="r" b="b" t="t" l="l"/>
              <a:pathLst>
                <a:path h="1343604" w="934924">
                  <a:moveTo>
                    <a:pt x="0" y="0"/>
                  </a:moveTo>
                  <a:lnTo>
                    <a:pt x="934924" y="0"/>
                  </a:lnTo>
                  <a:lnTo>
                    <a:pt x="934924" y="1343604"/>
                  </a:lnTo>
                  <a:lnTo>
                    <a:pt x="0" y="134360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12170252" y="27241"/>
              <a:ext cx="1028460" cy="1343660"/>
            </a:xfrm>
            <a:custGeom>
              <a:avLst/>
              <a:gdLst/>
              <a:ahLst/>
              <a:cxnLst/>
              <a:rect r="r" b="b" t="t" l="l"/>
              <a:pathLst>
                <a:path h="1343660" w="1028460">
                  <a:moveTo>
                    <a:pt x="0" y="0"/>
                  </a:moveTo>
                  <a:lnTo>
                    <a:pt x="1028460" y="0"/>
                  </a:lnTo>
                  <a:lnTo>
                    <a:pt x="1028460" y="1343660"/>
                  </a:lnTo>
                  <a:lnTo>
                    <a:pt x="0" y="13436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20" id="20"/>
          <p:cNvSpPr/>
          <p:nvPr/>
        </p:nvSpPr>
        <p:spPr>
          <a:xfrm flipH="false" flipV="false" rot="0">
            <a:off x="11073188" y="2527903"/>
            <a:ext cx="5948967" cy="5941531"/>
          </a:xfrm>
          <a:custGeom>
            <a:avLst/>
            <a:gdLst/>
            <a:ahLst/>
            <a:cxnLst/>
            <a:rect r="r" b="b" t="t" l="l"/>
            <a:pathLst>
              <a:path h="5941531" w="5948967">
                <a:moveTo>
                  <a:pt x="0" y="0"/>
                </a:moveTo>
                <a:lnTo>
                  <a:pt x="5948967" y="0"/>
                </a:lnTo>
                <a:lnTo>
                  <a:pt x="5948967" y="5941532"/>
                </a:lnTo>
                <a:lnTo>
                  <a:pt x="0" y="5941532"/>
                </a:lnTo>
                <a:lnTo>
                  <a:pt x="0" y="0"/>
                </a:lnTo>
                <a:close/>
              </a:path>
            </a:pathLst>
          </a:custGeom>
          <a:blipFill>
            <a:blip r:embed="rId28"/>
            <a:stretch>
              <a:fillRect l="0" t="0" r="0" b="0"/>
            </a:stretch>
          </a:blipFill>
        </p:spPr>
      </p:sp>
      <p:sp>
        <p:nvSpPr>
          <p:cNvPr name="TextBox 21" id="21"/>
          <p:cNvSpPr txBox="true"/>
          <p:nvPr/>
        </p:nvSpPr>
        <p:spPr>
          <a:xfrm rot="0">
            <a:off x="1542711" y="2974272"/>
            <a:ext cx="8605599" cy="6769735"/>
          </a:xfrm>
          <a:prstGeom prst="rect">
            <a:avLst/>
          </a:prstGeom>
        </p:spPr>
        <p:txBody>
          <a:bodyPr anchor="t" rtlCol="false" tIns="0" lIns="0" bIns="0" rIns="0">
            <a:spAutoFit/>
          </a:bodyPr>
          <a:lstStyle/>
          <a:p>
            <a:pPr algn="l">
              <a:lnSpc>
                <a:spcPts val="4939"/>
              </a:lnSpc>
            </a:pPr>
            <a:r>
              <a:rPr lang="en-US" sz="2599" b="true">
                <a:solidFill>
                  <a:srgbClr val="360001"/>
                </a:solidFill>
                <a:latin typeface="Poppins Bold"/>
                <a:ea typeface="Poppins Bold"/>
                <a:cs typeface="Poppins Bold"/>
                <a:sym typeface="Poppins Bold"/>
              </a:rPr>
              <a:t>Terrabotanica sebuah simulasi taman virtual di mana pemain dapat menanam, merawat, dan mengembangkan tanaman dalam dunia digital yang hidup dan dinamis. </a:t>
            </a:r>
          </a:p>
          <a:p>
            <a:pPr algn="l">
              <a:lnSpc>
                <a:spcPts val="4939"/>
              </a:lnSpc>
            </a:pPr>
          </a:p>
          <a:p>
            <a:pPr algn="l">
              <a:lnSpc>
                <a:spcPts val="4939"/>
              </a:lnSpc>
            </a:pPr>
            <a:r>
              <a:rPr lang="en-US" sz="2599" b="true">
                <a:solidFill>
                  <a:srgbClr val="360001"/>
                </a:solidFill>
                <a:latin typeface="Poppins Bold"/>
                <a:ea typeface="Poppins Bold"/>
                <a:cs typeface="Poppins Bold"/>
                <a:sym typeface="Poppins Bold"/>
              </a:rPr>
              <a:t>Nama Terrabotanica berasal dari gabungan kata “Terra” (bumi) dan “Botanica” (ilmu tumbuhan), menciptakan suasana dunia botani yang utuh dan imersif — seolah-olah taman ini berada di sebuah planet yang khusus diciptakan untuk kehidupan tanaman.</a:t>
            </a:r>
          </a:p>
        </p:txBody>
      </p:sp>
      <p:sp>
        <p:nvSpPr>
          <p:cNvPr name="TextBox 22" id="22"/>
          <p:cNvSpPr txBox="true"/>
          <p:nvPr/>
        </p:nvSpPr>
        <p:spPr>
          <a:xfrm rot="0">
            <a:off x="1223764" y="1020763"/>
            <a:ext cx="2541081" cy="339725"/>
          </a:xfrm>
          <a:prstGeom prst="rect">
            <a:avLst/>
          </a:prstGeom>
        </p:spPr>
        <p:txBody>
          <a:bodyPr anchor="t" rtlCol="false" tIns="0" lIns="0" bIns="0" rIns="0">
            <a:spAutoFit/>
          </a:bodyPr>
          <a:lstStyle/>
          <a:p>
            <a:pPr algn="l">
              <a:lnSpc>
                <a:spcPts val="2500"/>
              </a:lnSpc>
              <a:spcBef>
                <a:spcPct val="0"/>
              </a:spcBef>
            </a:pPr>
            <a:r>
              <a:rPr lang="en-US" b="true" sz="2000">
                <a:solidFill>
                  <a:srgbClr val="360001"/>
                </a:solidFill>
                <a:latin typeface="Poppins Bold"/>
                <a:ea typeface="Poppins Bold"/>
                <a:cs typeface="Poppins Bold"/>
                <a:sym typeface="Poppins Bold"/>
              </a:rPr>
              <a:t>KELOMPOK 5 OOP</a:t>
            </a:r>
          </a:p>
        </p:txBody>
      </p:sp>
      <p:sp>
        <p:nvSpPr>
          <p:cNvPr name="Freeform 23" id="23"/>
          <p:cNvSpPr/>
          <p:nvPr/>
        </p:nvSpPr>
        <p:spPr>
          <a:xfrm flipH="false" flipV="false" rot="0">
            <a:off x="0" y="-571500"/>
            <a:ext cx="18288000" cy="11430000"/>
          </a:xfrm>
          <a:custGeom>
            <a:avLst/>
            <a:gdLst/>
            <a:ahLst/>
            <a:cxnLst/>
            <a:rect r="r" b="b" t="t" l="l"/>
            <a:pathLst>
              <a:path h="11430000" w="18288000">
                <a:moveTo>
                  <a:pt x="0" y="0"/>
                </a:moveTo>
                <a:lnTo>
                  <a:pt x="18288000" y="0"/>
                </a:lnTo>
                <a:lnTo>
                  <a:pt x="18288000" y="11430000"/>
                </a:lnTo>
                <a:lnTo>
                  <a:pt x="0" y="1143000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Tree>
  </p:cSld>
  <p:clrMapOvr>
    <a:masterClrMapping/>
  </p:clrMapOvr>
  <p:transition spd="slow">
    <p:cover dir="r"/>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052709" y="5002377"/>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64530" y="4083050"/>
            <a:ext cx="7757128" cy="4848205"/>
          </a:xfrm>
          <a:custGeom>
            <a:avLst/>
            <a:gdLst/>
            <a:ahLst/>
            <a:cxnLst/>
            <a:rect r="r" b="b" t="t" l="l"/>
            <a:pathLst>
              <a:path h="4848205" w="7757128">
                <a:moveTo>
                  <a:pt x="0" y="0"/>
                </a:moveTo>
                <a:lnTo>
                  <a:pt x="7757128" y="0"/>
                </a:lnTo>
                <a:lnTo>
                  <a:pt x="7757128" y="4848205"/>
                </a:lnTo>
                <a:lnTo>
                  <a:pt x="0" y="48482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673763" y="5954703"/>
            <a:ext cx="12940473"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Tujuan                              Manfaat</a:t>
            </a:r>
          </a:p>
        </p:txBody>
      </p:sp>
      <p:sp>
        <p:nvSpPr>
          <p:cNvPr name="Freeform 10" id="10"/>
          <p:cNvSpPr/>
          <p:nvPr/>
        </p:nvSpPr>
        <p:spPr>
          <a:xfrm flipH="false" flipV="false" rot="0">
            <a:off x="9415777" y="4083050"/>
            <a:ext cx="7757128" cy="4848205"/>
          </a:xfrm>
          <a:custGeom>
            <a:avLst/>
            <a:gdLst/>
            <a:ahLst/>
            <a:cxnLst/>
            <a:rect r="r" b="b" t="t" l="l"/>
            <a:pathLst>
              <a:path h="4848205" w="7757128">
                <a:moveTo>
                  <a:pt x="0" y="0"/>
                </a:moveTo>
                <a:lnTo>
                  <a:pt x="7757128" y="0"/>
                </a:lnTo>
                <a:lnTo>
                  <a:pt x="7757128" y="4848205"/>
                </a:lnTo>
                <a:lnTo>
                  <a:pt x="0" y="48482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2052709" y="5002377"/>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281464">
            <a:off x="16962476" y="2545302"/>
            <a:ext cx="695684" cy="1083926"/>
          </a:xfrm>
          <a:custGeom>
            <a:avLst/>
            <a:gdLst/>
            <a:ahLst/>
            <a:cxnLst/>
            <a:rect r="r" b="b" t="t" l="l"/>
            <a:pathLst>
              <a:path h="1083926" w="695684">
                <a:moveTo>
                  <a:pt x="0" y="0"/>
                </a:moveTo>
                <a:lnTo>
                  <a:pt x="695684" y="0"/>
                </a:lnTo>
                <a:lnTo>
                  <a:pt x="695684" y="1083926"/>
                </a:lnTo>
                <a:lnTo>
                  <a:pt x="0" y="10839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64530" y="4083050"/>
            <a:ext cx="7757128" cy="4848205"/>
          </a:xfrm>
          <a:custGeom>
            <a:avLst/>
            <a:gdLst/>
            <a:ahLst/>
            <a:cxnLst/>
            <a:rect r="r" b="b" t="t" l="l"/>
            <a:pathLst>
              <a:path h="4848205" w="7757128">
                <a:moveTo>
                  <a:pt x="0" y="0"/>
                </a:moveTo>
                <a:lnTo>
                  <a:pt x="7757128" y="0"/>
                </a:lnTo>
                <a:lnTo>
                  <a:pt x="7757128" y="4848205"/>
                </a:lnTo>
                <a:lnTo>
                  <a:pt x="0" y="48482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673763" y="2159000"/>
            <a:ext cx="12940473"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Tujuan                              Manfaat</a:t>
            </a:r>
          </a:p>
        </p:txBody>
      </p:sp>
      <p:sp>
        <p:nvSpPr>
          <p:cNvPr name="Freeform 11" id="11"/>
          <p:cNvSpPr/>
          <p:nvPr/>
        </p:nvSpPr>
        <p:spPr>
          <a:xfrm flipH="false" flipV="false" rot="0">
            <a:off x="9415777" y="4083050"/>
            <a:ext cx="7757128" cy="4848205"/>
          </a:xfrm>
          <a:custGeom>
            <a:avLst/>
            <a:gdLst/>
            <a:ahLst/>
            <a:cxnLst/>
            <a:rect r="r" b="b" t="t" l="l"/>
            <a:pathLst>
              <a:path h="4848205" w="7757128">
                <a:moveTo>
                  <a:pt x="0" y="0"/>
                </a:moveTo>
                <a:lnTo>
                  <a:pt x="7757128" y="0"/>
                </a:lnTo>
                <a:lnTo>
                  <a:pt x="7757128" y="4848205"/>
                </a:lnTo>
                <a:lnTo>
                  <a:pt x="0" y="48482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554342" y="4888077"/>
            <a:ext cx="6777504" cy="3457575"/>
          </a:xfrm>
          <a:prstGeom prst="rect">
            <a:avLst/>
          </a:prstGeom>
        </p:spPr>
        <p:txBody>
          <a:bodyPr anchor="t" rtlCol="false" tIns="0" lIns="0" bIns="0" rIns="0">
            <a:spAutoFit/>
          </a:bodyPr>
          <a:lstStyle/>
          <a:p>
            <a:pPr algn="l" marL="539749" indent="-269875" lvl="1">
              <a:lnSpc>
                <a:spcPts val="3974"/>
              </a:lnSpc>
              <a:buFont typeface="Arial"/>
              <a:buChar char="•"/>
            </a:pPr>
            <a:r>
              <a:rPr lang="en-US" b="true" sz="2499">
                <a:solidFill>
                  <a:srgbClr val="360001"/>
                </a:solidFill>
                <a:latin typeface="Poppins Bold"/>
                <a:ea typeface="Poppins Bold"/>
                <a:cs typeface="Poppins Bold"/>
                <a:sym typeface="Poppins Bold"/>
              </a:rPr>
              <a:t>Menerapkan konsep OOP secara praktis</a:t>
            </a:r>
          </a:p>
          <a:p>
            <a:pPr algn="l" marL="539749" indent="-269875" lvl="1">
              <a:lnSpc>
                <a:spcPts val="3974"/>
              </a:lnSpc>
              <a:buFont typeface="Arial"/>
              <a:buChar char="•"/>
            </a:pPr>
            <a:r>
              <a:rPr lang="en-US" b="true" sz="2499">
                <a:solidFill>
                  <a:srgbClr val="360001"/>
                </a:solidFill>
                <a:latin typeface="Poppins Bold"/>
                <a:ea typeface="Poppins Bold"/>
                <a:cs typeface="Poppins Bold"/>
                <a:sym typeface="Poppins Bold"/>
              </a:rPr>
              <a:t>Membuat simulasi interaktif</a:t>
            </a:r>
          </a:p>
          <a:p>
            <a:pPr algn="l" marL="539749" indent="-269875" lvl="1">
              <a:lnSpc>
                <a:spcPts val="3974"/>
              </a:lnSpc>
              <a:buFont typeface="Arial"/>
              <a:buChar char="•"/>
            </a:pPr>
            <a:r>
              <a:rPr lang="en-US" b="true" sz="2499">
                <a:solidFill>
                  <a:srgbClr val="360001"/>
                </a:solidFill>
                <a:latin typeface="Poppins Bold"/>
                <a:ea typeface="Poppins Bold"/>
                <a:cs typeface="Poppins Bold"/>
                <a:sym typeface="Poppins Bold"/>
              </a:rPr>
              <a:t>Melatih logika pemrograman dan manajemen objek</a:t>
            </a:r>
          </a:p>
          <a:p>
            <a:pPr algn="l" marL="539749" indent="-269875" lvl="1">
              <a:lnSpc>
                <a:spcPts val="3974"/>
              </a:lnSpc>
              <a:buFont typeface="Arial"/>
              <a:buChar char="•"/>
            </a:pPr>
            <a:r>
              <a:rPr lang="en-US" b="true" sz="2499">
                <a:solidFill>
                  <a:srgbClr val="360001"/>
                </a:solidFill>
                <a:latin typeface="Poppins Bold"/>
                <a:ea typeface="Poppins Bold"/>
                <a:cs typeface="Poppins Bold"/>
                <a:sym typeface="Poppins Bold"/>
              </a:rPr>
              <a:t>Memberikan pengalaman virtual gardening</a:t>
            </a:r>
          </a:p>
        </p:txBody>
      </p:sp>
      <p:sp>
        <p:nvSpPr>
          <p:cNvPr name="TextBox 13" id="13"/>
          <p:cNvSpPr txBox="true"/>
          <p:nvPr/>
        </p:nvSpPr>
        <p:spPr>
          <a:xfrm rot="0">
            <a:off x="10093901" y="4519040"/>
            <a:ext cx="6777504" cy="3805428"/>
          </a:xfrm>
          <a:prstGeom prst="rect">
            <a:avLst/>
          </a:prstGeom>
        </p:spPr>
        <p:txBody>
          <a:bodyPr anchor="t" rtlCol="false" tIns="0" lIns="0" bIns="0" rIns="0">
            <a:spAutoFit/>
          </a:bodyPr>
          <a:lstStyle/>
          <a:p>
            <a:pPr algn="l">
              <a:lnSpc>
                <a:spcPts val="3816"/>
              </a:lnSpc>
            </a:pPr>
            <a:r>
              <a:rPr lang="en-US" sz="2400" b="true">
                <a:solidFill>
                  <a:srgbClr val="360001"/>
                </a:solidFill>
                <a:latin typeface="Poppins Bold"/>
                <a:ea typeface="Poppins Bold"/>
                <a:cs typeface="Poppins Bold"/>
                <a:sym typeface="Poppins Bold"/>
              </a:rPr>
              <a:t>💡 Belajar OOP lebih menyenangkan</a:t>
            </a:r>
          </a:p>
          <a:p>
            <a:pPr algn="l">
              <a:lnSpc>
                <a:spcPts val="3816"/>
              </a:lnSpc>
            </a:pPr>
            <a:r>
              <a:rPr lang="en-US" sz="2400" b="true">
                <a:solidFill>
                  <a:srgbClr val="360001"/>
                </a:solidFill>
                <a:latin typeface="Poppins Bold"/>
                <a:ea typeface="Poppins Bold"/>
                <a:cs typeface="Poppins Bold"/>
                <a:sym typeface="Poppins Bold"/>
              </a:rPr>
              <a:t>🌿 Melatih tanggung jawab digital</a:t>
            </a:r>
          </a:p>
          <a:p>
            <a:pPr algn="l">
              <a:lnSpc>
                <a:spcPts val="3816"/>
              </a:lnSpc>
            </a:pPr>
            <a:r>
              <a:rPr lang="en-US" sz="2400" b="true">
                <a:solidFill>
                  <a:srgbClr val="360001"/>
                </a:solidFill>
                <a:latin typeface="Poppins Bold"/>
                <a:ea typeface="Poppins Bold"/>
                <a:cs typeface="Poppins Bold"/>
                <a:sym typeface="Poppins Bold"/>
              </a:rPr>
              <a:t>🧠 Meningkatkan pemahaman terhadap</a:t>
            </a:r>
          </a:p>
          <a:p>
            <a:pPr algn="l">
              <a:lnSpc>
                <a:spcPts val="3816"/>
              </a:lnSpc>
            </a:pPr>
            <a:r>
              <a:rPr lang="en-US" sz="2400" b="true">
                <a:solidFill>
                  <a:srgbClr val="360001"/>
                </a:solidFill>
                <a:latin typeface="Poppins Bold"/>
                <a:ea typeface="Poppins Bold"/>
                <a:cs typeface="Poppins Bold"/>
                <a:sym typeface="Poppins Bold"/>
              </a:rPr>
              <a:t>        state management</a:t>
            </a:r>
          </a:p>
          <a:p>
            <a:pPr algn="l">
              <a:lnSpc>
                <a:spcPts val="3816"/>
              </a:lnSpc>
            </a:pPr>
            <a:r>
              <a:rPr lang="en-US" sz="2400" b="true">
                <a:solidFill>
                  <a:srgbClr val="360001"/>
                </a:solidFill>
                <a:latin typeface="Poppins Bold"/>
                <a:ea typeface="Poppins Bold"/>
                <a:cs typeface="Poppins Bold"/>
                <a:sym typeface="Poppins Bold"/>
              </a:rPr>
              <a:t>🛠️ Menjadi dasar pengembangan</a:t>
            </a:r>
          </a:p>
          <a:p>
            <a:pPr algn="l">
              <a:lnSpc>
                <a:spcPts val="3816"/>
              </a:lnSpc>
            </a:pPr>
            <a:r>
              <a:rPr lang="en-US" b="true" sz="2400">
                <a:solidFill>
                  <a:srgbClr val="360001"/>
                </a:solidFill>
                <a:latin typeface="Poppins Bold"/>
                <a:ea typeface="Poppins Bold"/>
                <a:cs typeface="Poppins Bold"/>
                <a:sym typeface="Poppins Bold"/>
              </a:rPr>
              <a:t>        aplikasi nyata</a:t>
            </a:r>
          </a:p>
          <a:p>
            <a:pPr algn="l">
              <a:lnSpc>
                <a:spcPts val="3816"/>
              </a:lnSpc>
            </a:pPr>
            <a:r>
              <a:rPr lang="en-US" b="true" sz="2400">
                <a:solidFill>
                  <a:srgbClr val="360001"/>
                </a:solidFill>
                <a:latin typeface="Poppins Bold"/>
                <a:ea typeface="Poppins Bold"/>
                <a:cs typeface="Poppins Bold"/>
                <a:sym typeface="Poppins Bold"/>
              </a:rPr>
              <a:t>🎮 Berpotensi dikembangkan jadi mini</a:t>
            </a:r>
          </a:p>
          <a:p>
            <a:pPr algn="l">
              <a:lnSpc>
                <a:spcPts val="3816"/>
              </a:lnSpc>
            </a:pPr>
            <a:r>
              <a:rPr lang="en-US" b="true" sz="2400">
                <a:solidFill>
                  <a:srgbClr val="360001"/>
                </a:solidFill>
                <a:latin typeface="Poppins Bold"/>
                <a:ea typeface="Poppins Bold"/>
                <a:cs typeface="Poppins Bold"/>
                <a:sym typeface="Poppins Bold"/>
              </a:rPr>
              <a:t>        </a:t>
            </a:r>
            <a:r>
              <a:rPr lang="en-US" b="true" sz="2400">
                <a:solidFill>
                  <a:srgbClr val="360001"/>
                </a:solidFill>
                <a:latin typeface="Poppins Bold"/>
                <a:ea typeface="Poppins Bold"/>
                <a:cs typeface="Poppins Bold"/>
                <a:sym typeface="Poppins Bold"/>
              </a:rPr>
              <a:t>game </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60495" y="7775575"/>
            <a:ext cx="18027505" cy="18027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BE71"/>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l" marL="0" indent="0" lvl="0">
                <a:lnSpc>
                  <a:spcPts val="3200"/>
                </a:lnSpc>
                <a:spcBef>
                  <a:spcPct val="0"/>
                </a:spcBef>
              </a:pPr>
            </a:p>
          </p:txBody>
        </p:sp>
      </p:grpSp>
      <p:sp>
        <p:nvSpPr>
          <p:cNvPr name="Freeform 5" id="5"/>
          <p:cNvSpPr/>
          <p:nvPr/>
        </p:nvSpPr>
        <p:spPr>
          <a:xfrm flipH="false" flipV="false" rot="0">
            <a:off x="16871405" y="1110557"/>
            <a:ext cx="301500" cy="198236"/>
          </a:xfrm>
          <a:custGeom>
            <a:avLst/>
            <a:gdLst/>
            <a:ahLst/>
            <a:cxnLst/>
            <a:rect r="r" b="b" t="t" l="l"/>
            <a:pathLst>
              <a:path h="198236" w="301500">
                <a:moveTo>
                  <a:pt x="0" y="0"/>
                </a:moveTo>
                <a:lnTo>
                  <a:pt x="301500" y="0"/>
                </a:lnTo>
                <a:lnTo>
                  <a:pt x="301500" y="198236"/>
                </a:lnTo>
                <a:lnTo>
                  <a:pt x="0" y="198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84359" y="1101032"/>
            <a:ext cx="240065" cy="247489"/>
          </a:xfrm>
          <a:custGeom>
            <a:avLst/>
            <a:gdLst/>
            <a:ahLst/>
            <a:cxnLst/>
            <a:rect r="r" b="b" t="t" l="l"/>
            <a:pathLst>
              <a:path h="247489" w="240065">
                <a:moveTo>
                  <a:pt x="0" y="0"/>
                </a:moveTo>
                <a:lnTo>
                  <a:pt x="240065" y="0"/>
                </a:lnTo>
                <a:lnTo>
                  <a:pt x="240065" y="247489"/>
                </a:lnTo>
                <a:lnTo>
                  <a:pt x="0" y="247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06075" y="9121881"/>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748400">
            <a:off x="219881" y="3241207"/>
            <a:ext cx="695684" cy="1083926"/>
          </a:xfrm>
          <a:custGeom>
            <a:avLst/>
            <a:gdLst/>
            <a:ahLst/>
            <a:cxnLst/>
            <a:rect r="r" b="b" t="t" l="l"/>
            <a:pathLst>
              <a:path h="1083926" w="695684">
                <a:moveTo>
                  <a:pt x="0" y="0"/>
                </a:moveTo>
                <a:lnTo>
                  <a:pt x="695683" y="0"/>
                </a:lnTo>
                <a:lnTo>
                  <a:pt x="695683" y="1083926"/>
                </a:lnTo>
                <a:lnTo>
                  <a:pt x="0" y="10839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8367176" y="8265124"/>
            <a:ext cx="1553648" cy="1915129"/>
          </a:xfrm>
          <a:custGeom>
            <a:avLst/>
            <a:gdLst/>
            <a:ahLst/>
            <a:cxnLst/>
            <a:rect r="r" b="b" t="t" l="l"/>
            <a:pathLst>
              <a:path h="1915129" w="1553648">
                <a:moveTo>
                  <a:pt x="0" y="0"/>
                </a:moveTo>
                <a:lnTo>
                  <a:pt x="1553648" y="0"/>
                </a:lnTo>
                <a:lnTo>
                  <a:pt x="1553648" y="1915129"/>
                </a:lnTo>
                <a:lnTo>
                  <a:pt x="0" y="19151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265326" y="8837743"/>
            <a:ext cx="1543816" cy="1449257"/>
          </a:xfrm>
          <a:custGeom>
            <a:avLst/>
            <a:gdLst/>
            <a:ahLst/>
            <a:cxnLst/>
            <a:rect r="r" b="b" t="t" l="l"/>
            <a:pathLst>
              <a:path h="1449257" w="1543816">
                <a:moveTo>
                  <a:pt x="0" y="0"/>
                </a:moveTo>
                <a:lnTo>
                  <a:pt x="1543816" y="0"/>
                </a:lnTo>
                <a:lnTo>
                  <a:pt x="1543816" y="1449257"/>
                </a:lnTo>
                <a:lnTo>
                  <a:pt x="0" y="14492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4175951" y="9580380"/>
            <a:ext cx="1251756" cy="791736"/>
          </a:xfrm>
          <a:custGeom>
            <a:avLst/>
            <a:gdLst/>
            <a:ahLst/>
            <a:cxnLst/>
            <a:rect r="r" b="b" t="t" l="l"/>
            <a:pathLst>
              <a:path h="791736" w="1251756">
                <a:moveTo>
                  <a:pt x="0" y="0"/>
                </a:moveTo>
                <a:lnTo>
                  <a:pt x="1251756" y="0"/>
                </a:lnTo>
                <a:lnTo>
                  <a:pt x="1251756" y="791735"/>
                </a:lnTo>
                <a:lnTo>
                  <a:pt x="0" y="791735"/>
                </a:lnTo>
                <a:lnTo>
                  <a:pt x="0" y="0"/>
                </a:lnTo>
                <a:close/>
              </a:path>
            </a:pathLst>
          </a:custGeom>
          <a:blipFill>
            <a:blip r:embed="rId14"/>
            <a:stretch>
              <a:fillRect l="0" t="0" r="0" b="0"/>
            </a:stretch>
          </a:blipFill>
        </p:spPr>
      </p:sp>
      <p:pic>
        <p:nvPicPr>
          <p:cNvPr name="Picture 12" id="12"/>
          <p:cNvPicPr>
            <a:picLocks noChangeAspect="true"/>
          </p:cNvPicPr>
          <p:nvPr/>
        </p:nvPicPr>
        <p:blipFill>
          <a:blip r:embed="rId15"/>
          <a:srcRect l="0" t="0" r="0" b="0"/>
          <a:stretch>
            <a:fillRect/>
          </a:stretch>
        </p:blipFill>
        <p:spPr>
          <a:xfrm flipH="false" flipV="false" rot="0">
            <a:off x="78348" y="-12408"/>
            <a:ext cx="18391800" cy="10299408"/>
          </a:xfrm>
          <a:prstGeom prst="rect">
            <a:avLst/>
          </a:prstGeom>
        </p:spPr>
      </p:pic>
      <p:sp>
        <p:nvSpPr>
          <p:cNvPr name="TextBox 13" id="13"/>
          <p:cNvSpPr txBox="true"/>
          <p:nvPr/>
        </p:nvSpPr>
        <p:spPr>
          <a:xfrm rot="0">
            <a:off x="2013928" y="1788268"/>
            <a:ext cx="14260145" cy="1009650"/>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360001"/>
                </a:solidFill>
                <a:latin typeface="Poppins Bold"/>
                <a:ea typeface="Poppins Bold"/>
                <a:cs typeface="Poppins Bold"/>
                <a:sym typeface="Poppins Bold"/>
              </a:rPr>
              <a:t>Pilar OOP yang Diterapkan</a:t>
            </a:r>
          </a:p>
        </p:txBody>
      </p:sp>
      <p:grpSp>
        <p:nvGrpSpPr>
          <p:cNvPr name="Group 14" id="14"/>
          <p:cNvGrpSpPr/>
          <p:nvPr/>
        </p:nvGrpSpPr>
        <p:grpSpPr>
          <a:xfrm rot="0">
            <a:off x="1028700" y="4603750"/>
            <a:ext cx="16230600" cy="6060980"/>
            <a:chOff x="0" y="0"/>
            <a:chExt cx="21640800" cy="8081306"/>
          </a:xfrm>
        </p:grpSpPr>
        <p:sp>
          <p:nvSpPr>
            <p:cNvPr name="Freeform 15" id="15"/>
            <p:cNvSpPr/>
            <p:nvPr/>
          </p:nvSpPr>
          <p:spPr>
            <a:xfrm flipH="false" flipV="false" rot="-1077582">
              <a:off x="4354474" y="1774745"/>
              <a:ext cx="3718605" cy="3509433"/>
            </a:xfrm>
            <a:custGeom>
              <a:avLst/>
              <a:gdLst/>
              <a:ahLst/>
              <a:cxnLst/>
              <a:rect r="r" b="b" t="t" l="l"/>
              <a:pathLst>
                <a:path h="3509433" w="3718605">
                  <a:moveTo>
                    <a:pt x="0" y="0"/>
                  </a:moveTo>
                  <a:lnTo>
                    <a:pt x="3718605" y="0"/>
                  </a:lnTo>
                  <a:lnTo>
                    <a:pt x="3718605" y="3509433"/>
                  </a:lnTo>
                  <a:lnTo>
                    <a:pt x="0" y="35094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8523545" y="0"/>
              <a:ext cx="4593709" cy="4478867"/>
            </a:xfrm>
            <a:custGeom>
              <a:avLst/>
              <a:gdLst/>
              <a:ahLst/>
              <a:cxnLst/>
              <a:rect r="r" b="b" t="t" l="l"/>
              <a:pathLst>
                <a:path h="4478867" w="4593709">
                  <a:moveTo>
                    <a:pt x="0" y="0"/>
                  </a:moveTo>
                  <a:lnTo>
                    <a:pt x="4593710" y="0"/>
                  </a:lnTo>
                  <a:lnTo>
                    <a:pt x="4593710" y="4478867"/>
                  </a:lnTo>
                  <a:lnTo>
                    <a:pt x="0" y="44788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2317363">
              <a:off x="688596" y="3795120"/>
              <a:ext cx="3718605" cy="3509433"/>
            </a:xfrm>
            <a:custGeom>
              <a:avLst/>
              <a:gdLst/>
              <a:ahLst/>
              <a:cxnLst/>
              <a:rect r="r" b="b" t="t" l="l"/>
              <a:pathLst>
                <a:path h="3509433" w="3718605">
                  <a:moveTo>
                    <a:pt x="0" y="0"/>
                  </a:moveTo>
                  <a:lnTo>
                    <a:pt x="3718605" y="0"/>
                  </a:lnTo>
                  <a:lnTo>
                    <a:pt x="3718605" y="3509433"/>
                  </a:lnTo>
                  <a:lnTo>
                    <a:pt x="0" y="35094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1332688">
              <a:off x="13967704" y="1774745"/>
              <a:ext cx="3718605" cy="3509433"/>
            </a:xfrm>
            <a:custGeom>
              <a:avLst/>
              <a:gdLst/>
              <a:ahLst/>
              <a:cxnLst/>
              <a:rect r="r" b="b" t="t" l="l"/>
              <a:pathLst>
                <a:path h="3509433" w="3718605">
                  <a:moveTo>
                    <a:pt x="0" y="0"/>
                  </a:moveTo>
                  <a:lnTo>
                    <a:pt x="3718605" y="0"/>
                  </a:lnTo>
                  <a:lnTo>
                    <a:pt x="3718605" y="3509433"/>
                  </a:lnTo>
                  <a:lnTo>
                    <a:pt x="0" y="350943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2302143">
              <a:off x="17234555" y="3406574"/>
              <a:ext cx="3718605" cy="3509433"/>
            </a:xfrm>
            <a:custGeom>
              <a:avLst/>
              <a:gdLst/>
              <a:ahLst/>
              <a:cxnLst/>
              <a:rect r="r" b="b" t="t" l="l"/>
              <a:pathLst>
                <a:path h="3509433" w="3718605">
                  <a:moveTo>
                    <a:pt x="0" y="0"/>
                  </a:moveTo>
                  <a:lnTo>
                    <a:pt x="3718605" y="0"/>
                  </a:lnTo>
                  <a:lnTo>
                    <a:pt x="3718605" y="3509434"/>
                  </a:lnTo>
                  <a:lnTo>
                    <a:pt x="0" y="35094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2519232">
              <a:off x="489276" y="4598855"/>
              <a:ext cx="2860219" cy="537633"/>
            </a:xfrm>
            <a:prstGeom prst="rect">
              <a:avLst/>
            </a:prstGeom>
          </p:spPr>
          <p:txBody>
            <a:bodyPr anchor="t" rtlCol="false" tIns="0" lIns="0" bIns="0" rIns="0">
              <a:spAutoFit/>
            </a:bodyPr>
            <a:lstStyle/>
            <a:p>
              <a:pPr algn="ctr" marL="0" indent="0" lvl="0">
                <a:lnSpc>
                  <a:spcPts val="3124"/>
                </a:lnSpc>
                <a:spcBef>
                  <a:spcPct val="0"/>
                </a:spcBef>
              </a:pPr>
              <a:r>
                <a:rPr lang="en-US" b="true" sz="2499">
                  <a:solidFill>
                    <a:srgbClr val="360001"/>
                  </a:solidFill>
                  <a:latin typeface="Poppins Bold"/>
                  <a:ea typeface="Poppins Bold"/>
                  <a:cs typeface="Poppins Bold"/>
                  <a:sym typeface="Poppins Bold"/>
                </a:rPr>
                <a:t>Inheritance</a:t>
              </a:r>
            </a:p>
          </p:txBody>
        </p:sp>
        <p:sp>
          <p:nvSpPr>
            <p:cNvPr name="TextBox 21" id="21"/>
            <p:cNvSpPr txBox="true"/>
            <p:nvPr/>
          </p:nvSpPr>
          <p:spPr>
            <a:xfrm rot="-1491618">
              <a:off x="4427225" y="2397399"/>
              <a:ext cx="2860219" cy="537633"/>
            </a:xfrm>
            <a:prstGeom prst="rect">
              <a:avLst/>
            </a:prstGeom>
          </p:spPr>
          <p:txBody>
            <a:bodyPr anchor="t" rtlCol="false" tIns="0" lIns="0" bIns="0" rIns="0">
              <a:spAutoFit/>
            </a:bodyPr>
            <a:lstStyle/>
            <a:p>
              <a:pPr algn="ctr" marL="0" indent="0" lvl="0">
                <a:lnSpc>
                  <a:spcPts val="3124"/>
                </a:lnSpc>
                <a:spcBef>
                  <a:spcPct val="0"/>
                </a:spcBef>
              </a:pPr>
              <a:r>
                <a:rPr lang="en-US" b="true" sz="2499">
                  <a:solidFill>
                    <a:srgbClr val="360001"/>
                  </a:solidFill>
                  <a:latin typeface="Poppins Bold"/>
                  <a:ea typeface="Poppins Bold"/>
                  <a:cs typeface="Poppins Bold"/>
                  <a:sym typeface="Poppins Bold"/>
                </a:rPr>
                <a:t>Abstraction</a:t>
              </a:r>
            </a:p>
          </p:txBody>
        </p:sp>
        <p:sp>
          <p:nvSpPr>
            <p:cNvPr name="TextBox 22" id="22"/>
            <p:cNvSpPr txBox="true"/>
            <p:nvPr/>
          </p:nvSpPr>
          <p:spPr>
            <a:xfrm rot="0">
              <a:off x="9185672" y="1248833"/>
              <a:ext cx="3269456" cy="537633"/>
            </a:xfrm>
            <a:prstGeom prst="rect">
              <a:avLst/>
            </a:prstGeom>
          </p:spPr>
          <p:txBody>
            <a:bodyPr anchor="t" rtlCol="false" tIns="0" lIns="0" bIns="0" rIns="0">
              <a:spAutoFit/>
            </a:bodyPr>
            <a:lstStyle/>
            <a:p>
              <a:pPr algn="ctr" marL="0" indent="0" lvl="0">
                <a:lnSpc>
                  <a:spcPts val="3124"/>
                </a:lnSpc>
                <a:spcBef>
                  <a:spcPct val="0"/>
                </a:spcBef>
              </a:pPr>
              <a:r>
                <a:rPr lang="en-US" b="true" sz="2499">
                  <a:solidFill>
                    <a:srgbClr val="360001"/>
                  </a:solidFill>
                  <a:latin typeface="Poppins Bold"/>
                  <a:ea typeface="Poppins Bold"/>
                  <a:cs typeface="Poppins Bold"/>
                  <a:sym typeface="Poppins Bold"/>
                </a:rPr>
                <a:t>Encapsulation</a:t>
              </a:r>
            </a:p>
          </p:txBody>
        </p:sp>
        <p:sp>
          <p:nvSpPr>
            <p:cNvPr name="TextBox 23" id="23"/>
            <p:cNvSpPr txBox="true"/>
            <p:nvPr/>
          </p:nvSpPr>
          <p:spPr>
            <a:xfrm rot="1012745">
              <a:off x="14382181" y="2282259"/>
              <a:ext cx="3269456" cy="537633"/>
            </a:xfrm>
            <a:prstGeom prst="rect">
              <a:avLst/>
            </a:prstGeom>
          </p:spPr>
          <p:txBody>
            <a:bodyPr anchor="t" rtlCol="false" tIns="0" lIns="0" bIns="0" rIns="0">
              <a:spAutoFit/>
            </a:bodyPr>
            <a:lstStyle/>
            <a:p>
              <a:pPr algn="ctr" marL="0" indent="0" lvl="0">
                <a:lnSpc>
                  <a:spcPts val="3124"/>
                </a:lnSpc>
                <a:spcBef>
                  <a:spcPct val="0"/>
                </a:spcBef>
              </a:pPr>
              <a:r>
                <a:rPr lang="en-US" b="true" sz="2499">
                  <a:solidFill>
                    <a:srgbClr val="360001"/>
                  </a:solidFill>
                  <a:latin typeface="Poppins Bold"/>
                  <a:ea typeface="Poppins Bold"/>
                  <a:cs typeface="Poppins Bold"/>
                  <a:sym typeface="Poppins Bold"/>
                </a:rPr>
                <a:t>Polymorphism</a:t>
              </a:r>
            </a:p>
          </p:txBody>
        </p:sp>
        <p:sp>
          <p:nvSpPr>
            <p:cNvPr name="TextBox 24" id="24"/>
            <p:cNvSpPr txBox="true"/>
            <p:nvPr/>
          </p:nvSpPr>
          <p:spPr>
            <a:xfrm rot="1903305">
              <a:off x="17977051" y="4069925"/>
              <a:ext cx="3269456" cy="537633"/>
            </a:xfrm>
            <a:prstGeom prst="rect">
              <a:avLst/>
            </a:prstGeom>
          </p:spPr>
          <p:txBody>
            <a:bodyPr anchor="t" rtlCol="false" tIns="0" lIns="0" bIns="0" rIns="0">
              <a:spAutoFit/>
            </a:bodyPr>
            <a:lstStyle/>
            <a:p>
              <a:pPr algn="ctr" marL="0" indent="0" lvl="0">
                <a:lnSpc>
                  <a:spcPts val="3124"/>
                </a:lnSpc>
                <a:spcBef>
                  <a:spcPct val="0"/>
                </a:spcBef>
              </a:pPr>
              <a:r>
                <a:rPr lang="en-US" b="true" sz="2499">
                  <a:solidFill>
                    <a:srgbClr val="360001"/>
                  </a:solidFill>
                  <a:latin typeface="Poppins Bold"/>
                  <a:ea typeface="Poppins Bold"/>
                  <a:cs typeface="Poppins Bold"/>
                  <a:sym typeface="Poppins Bold"/>
                </a:rPr>
                <a:t>Interface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DAGnmllCmP8</dc:identifier>
  <dcterms:modified xsi:type="dcterms:W3CDTF">2011-08-01T06:04:30Z</dcterms:modified>
  <cp:revision>1</cp:revision>
  <dc:title>KELOMPOK 5 MID PBO</dc:title>
</cp:coreProperties>
</file>